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444" r:id="rId2"/>
    <p:sldId id="257" r:id="rId3"/>
    <p:sldId id="440" r:id="rId4"/>
    <p:sldId id="269" r:id="rId5"/>
    <p:sldId id="295" r:id="rId6"/>
    <p:sldId id="270" r:id="rId7"/>
    <p:sldId id="406" r:id="rId8"/>
    <p:sldId id="272" r:id="rId9"/>
    <p:sldId id="476" r:id="rId10"/>
    <p:sldId id="501" r:id="rId11"/>
    <p:sldId id="273" r:id="rId12"/>
    <p:sldId id="274" r:id="rId13"/>
    <p:sldId id="447" r:id="rId14"/>
    <p:sldId id="275" r:id="rId15"/>
    <p:sldId id="278" r:id="rId16"/>
    <p:sldId id="279" r:id="rId17"/>
    <p:sldId id="276" r:id="rId18"/>
    <p:sldId id="277" r:id="rId19"/>
    <p:sldId id="280" r:id="rId20"/>
    <p:sldId id="282" r:id="rId21"/>
    <p:sldId id="288" r:id="rId22"/>
    <p:sldId id="430" r:id="rId23"/>
    <p:sldId id="285" r:id="rId24"/>
    <p:sldId id="286" r:id="rId25"/>
    <p:sldId id="500" r:id="rId26"/>
    <p:sldId id="427" r:id="rId27"/>
    <p:sldId id="293" r:id="rId28"/>
    <p:sldId id="44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7D31"/>
    <a:srgbClr val="ED1C24"/>
    <a:srgbClr val="ED0378"/>
    <a:srgbClr val="F1FAFF"/>
    <a:srgbClr val="4C4C4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406" autoAdjust="0"/>
  </p:normalViewPr>
  <p:slideViewPr>
    <p:cSldViewPr snapToGrid="0">
      <p:cViewPr varScale="1">
        <p:scale>
          <a:sx n="65" d="100"/>
          <a:sy n="65" d="100"/>
        </p:scale>
        <p:origin x="117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62081-B6D5-4711-A319-C1DCAF31F7DE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86740-8EDF-487D-B81B-3981486BBC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4B9DD-1319-46C9-9A23-E32321021DA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点击“登录”</a:t>
            </a:r>
            <a:r>
              <a:rPr lang="en-US" altLang="zh-CN" dirty="0"/>
              <a:t>-</a:t>
            </a:r>
            <a:r>
              <a:rPr lang="zh-CN" altLang="en-US" dirty="0"/>
              <a:t>其它登录方式</a:t>
            </a:r>
            <a:r>
              <a:rPr lang="en-US" altLang="zh-CN" dirty="0"/>
              <a:t>-</a:t>
            </a:r>
            <a:r>
              <a:rPr lang="zh-CN" altLang="en-US" dirty="0"/>
              <a:t>输入学校全称</a:t>
            </a:r>
            <a:r>
              <a:rPr lang="en-US" altLang="zh-CN" dirty="0"/>
              <a:t>-</a:t>
            </a:r>
            <a:r>
              <a:rPr lang="zh-CN" altLang="en-US" dirty="0"/>
              <a:t>学号</a:t>
            </a:r>
            <a:r>
              <a:rPr lang="en-US" altLang="zh-CN" dirty="0"/>
              <a:t>-</a:t>
            </a:r>
            <a:r>
              <a:rPr lang="zh-CN" altLang="en-US" dirty="0"/>
              <a:t>密码（初始密码 </a:t>
            </a:r>
            <a:r>
              <a:rPr lang="en-US" altLang="zh-CN" dirty="0"/>
              <a:t>s654321s</a:t>
            </a:r>
            <a:r>
              <a:rPr lang="zh-CN" altLang="en-US" dirty="0"/>
              <a:t>，如果已经在电脑端修改密码，就是修改后的密码，电脑端和手机端是相通的）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78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这张一般不需要，仅备参考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6740-8EDF-487D-B81B-3981486BBCD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B6E5A-FC71-4ABB-95F4-065188AE9C2C}" type="datetimeFigureOut">
              <a:rPr lang="zh-CN" altLang="en-US" smtClean="0"/>
              <a:t>2021-08-25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4DFC5-C639-4E22-997A-80748E5D93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169" y="0"/>
            <a:ext cx="12432703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0173" y="0"/>
            <a:ext cx="7485493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24090" y="4011295"/>
            <a:ext cx="3298825" cy="1814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北京超星集团</a:t>
            </a:r>
            <a:endParaRPr lang="en-US" altLang="zh-CN" sz="373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373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3735" b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 flipH="1">
            <a:off x="5253322" y="2274838"/>
            <a:ext cx="5184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 雅 通 识 课</a:t>
            </a:r>
            <a:endParaRPr lang="en-US" altLang="zh-CN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（学习通）</a:t>
            </a:r>
          </a:p>
        </p:txBody>
      </p:sp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6990" y="0"/>
            <a:ext cx="3298825" cy="135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8BB4C7-EE36-40EB-95AC-AA0F5267C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新生必修四门尔雅课：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7487718-19E1-43E6-9D78-B8D8F94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690688"/>
            <a:ext cx="7972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4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4115435"/>
            <a:ext cx="7795260" cy="2595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00" y="1320397"/>
            <a:ext cx="3706587" cy="279480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7014" y="3080269"/>
            <a:ext cx="16002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38866" y="3466074"/>
            <a:ext cx="1593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点击课程图片</a:t>
            </a:r>
          </a:p>
        </p:txBody>
      </p:sp>
      <p:sp>
        <p:nvSpPr>
          <p:cNvPr id="9" name="椭圆 8"/>
          <p:cNvSpPr/>
          <p:nvPr/>
        </p:nvSpPr>
        <p:spPr>
          <a:xfrm>
            <a:off x="5680041" y="4115453"/>
            <a:ext cx="559469" cy="457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12641" y="1591166"/>
            <a:ext cx="75793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查看课程考核权重</a:t>
            </a:r>
            <a:r>
              <a:rPr lang="en-US" altLang="zh-CN" sz="3200" b="1" dirty="0">
                <a:solidFill>
                  <a:srgbClr val="FFC000"/>
                </a:solidFill>
              </a:rPr>
              <a:t>-</a:t>
            </a:r>
            <a:r>
              <a:rPr lang="zh-CN" altLang="en-US" sz="3200" b="1" dirty="0">
                <a:solidFill>
                  <a:srgbClr val="FFC000"/>
                </a:solidFill>
              </a:rPr>
              <a:t>进度，了解成绩构成</a:t>
            </a:r>
            <a:endParaRPr lang="en-US" altLang="zh-CN" sz="3200" b="1" dirty="0">
              <a:solidFill>
                <a:srgbClr val="FFC000"/>
              </a:solidFill>
            </a:endParaRPr>
          </a:p>
          <a:p>
            <a:endParaRPr lang="en-US" altLang="zh-CN" sz="3200" b="1" dirty="0">
              <a:solidFill>
                <a:srgbClr val="FFC000"/>
              </a:solidFill>
            </a:endParaRPr>
          </a:p>
          <a:p>
            <a:r>
              <a:rPr lang="zh-CN" altLang="en-US" sz="3200" b="1" dirty="0">
                <a:solidFill>
                  <a:srgbClr val="FFC000"/>
                </a:solidFill>
              </a:rPr>
              <a:t>考核权重：</a:t>
            </a:r>
            <a:r>
              <a:rPr lang="zh-CN" altLang="en-US" sz="3200" b="1" dirty="0">
                <a:solidFill>
                  <a:srgbClr val="0070C0"/>
                </a:solidFill>
              </a:rPr>
              <a:t>观看视频</a:t>
            </a:r>
            <a:r>
              <a:rPr lang="en-US" altLang="zh-CN" sz="3200" b="1" dirty="0">
                <a:solidFill>
                  <a:srgbClr val="0070C0"/>
                </a:solidFill>
              </a:rPr>
              <a:t>+</a:t>
            </a:r>
            <a:r>
              <a:rPr lang="zh-CN" altLang="en-US" sz="3200" b="1" dirty="0">
                <a:solidFill>
                  <a:srgbClr val="0070C0"/>
                </a:solidFill>
              </a:rPr>
              <a:t>做测验</a:t>
            </a:r>
            <a:r>
              <a:rPr lang="en-US" altLang="zh-CN" sz="3200" b="1" dirty="0">
                <a:solidFill>
                  <a:srgbClr val="0070C0"/>
                </a:solidFill>
              </a:rPr>
              <a:t>+</a:t>
            </a:r>
            <a:r>
              <a:rPr lang="zh-CN" altLang="en-US" sz="3200" b="1" dirty="0">
                <a:solidFill>
                  <a:srgbClr val="0070C0"/>
                </a:solidFill>
              </a:rPr>
              <a:t>参加考试等</a:t>
            </a:r>
            <a:r>
              <a:rPr lang="zh-CN" altLang="en-US" sz="3200" b="1" dirty="0">
                <a:solidFill>
                  <a:srgbClr val="FFC000"/>
                </a:solidFill>
              </a:rPr>
              <a:t>，成绩由各部分加权得到。</a:t>
            </a:r>
            <a:endParaRPr lang="en-US" altLang="zh-CN" sz="3200" b="1" dirty="0">
              <a:solidFill>
                <a:srgbClr val="FFC000"/>
              </a:solidFill>
            </a:endParaRPr>
          </a:p>
        </p:txBody>
      </p:sp>
      <p:sp>
        <p:nvSpPr>
          <p:cNvPr id="11" name="箭头: 右 10"/>
          <p:cNvSpPr/>
          <p:nvPr/>
        </p:nvSpPr>
        <p:spPr>
          <a:xfrm rot="5400000">
            <a:off x="3454185" y="3718174"/>
            <a:ext cx="365760" cy="91440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2300" y="258260"/>
            <a:ext cx="6567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、查看考核比例</a:t>
            </a:r>
          </a:p>
        </p:txBody>
      </p:sp>
      <p:sp>
        <p:nvSpPr>
          <p:cNvPr id="2" name="爆炸形: 14 pt  1"/>
          <p:cNvSpPr/>
          <p:nvPr/>
        </p:nvSpPr>
        <p:spPr>
          <a:xfrm rot="438881">
            <a:off x="8804275" y="3469640"/>
            <a:ext cx="3387725" cy="2796540"/>
          </a:xfrm>
          <a:prstGeom prst="irregularSeal2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52435" y="4332161"/>
            <a:ext cx="27187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完成</a:t>
            </a:r>
            <a:r>
              <a:rPr lang="en-US" altLang="zh-CN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90%</a:t>
            </a:r>
            <a:r>
              <a: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任务点</a:t>
            </a:r>
            <a:r>
              <a:rPr lang="en-US" altLang="zh-CN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--</a:t>
            </a:r>
            <a:r>
              <a:rPr lang="zh-CN" altLang="en-US" sz="3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才能考试！</a:t>
            </a:r>
          </a:p>
        </p:txBody>
      </p:sp>
      <p:sp>
        <p:nvSpPr>
          <p:cNvPr id="13" name="椭圆 12"/>
          <p:cNvSpPr/>
          <p:nvPr/>
        </p:nvSpPr>
        <p:spPr>
          <a:xfrm>
            <a:off x="7008232" y="4114818"/>
            <a:ext cx="559469" cy="4572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89" y="1630344"/>
            <a:ext cx="10322821" cy="5227656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69397" y="2791169"/>
            <a:ext cx="4855633" cy="2235200"/>
          </a:xfrm>
          <a:prstGeom prst="rect">
            <a:avLst/>
          </a:prstGeom>
          <a:solidFill>
            <a:srgbClr val="000000">
              <a:alpha val="69804"/>
            </a:srgbClr>
          </a:solidFill>
          <a:ln w="12700">
            <a:noFill/>
            <a:miter lim="800000"/>
          </a:ln>
        </p:spPr>
        <p:txBody>
          <a:bodyPr lIns="143996" tIns="143996" rIns="191995" bIns="95998"/>
          <a:lstStyle/>
          <a:p>
            <a:pPr marL="254000" indent="-254000" eaLnBrk="0" hangingPunct="0">
              <a:lnSpc>
                <a:spcPct val="95000"/>
              </a:lnSpc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zh-CN" altLang="en-US" sz="2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视频播放进度记忆，防止快进</a:t>
            </a:r>
            <a:endParaRPr lang="en-US" altLang="zh-CN" sz="2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54000" indent="-254000" eaLnBrk="0" hangingPunct="0">
              <a:lnSpc>
                <a:spcPct val="95000"/>
              </a:lnSpc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zh-CN" altLang="en-US" sz="2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当前活动窗口探测，防止观看时从事其他活动</a:t>
            </a:r>
            <a:endParaRPr lang="en-US" altLang="zh-CN" sz="2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54000" indent="-254000" eaLnBrk="0" hangingPunct="0">
              <a:lnSpc>
                <a:spcPct val="95000"/>
              </a:lnSpc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zh-CN" altLang="en-US" sz="2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详细记录学习数据，</a:t>
            </a:r>
            <a:r>
              <a:rPr lang="zh-CN" altLang="en-US" sz="2100" b="1" dirty="0">
                <a:solidFill>
                  <a:srgbClr val="ED1C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管理学习行为</a:t>
            </a:r>
            <a:endParaRPr lang="en-US" altLang="zh-CN" sz="2100" b="1" dirty="0">
              <a:solidFill>
                <a:srgbClr val="ED1C2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424" y="115484"/>
            <a:ext cx="11888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、完成考核项目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观看视频、做章节测验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测验：至少完成这两项全部任务点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才允许考试</a:t>
            </a:r>
          </a:p>
        </p:txBody>
      </p:sp>
      <p:sp>
        <p:nvSpPr>
          <p:cNvPr id="9" name="椭圆 8"/>
          <p:cNvSpPr/>
          <p:nvPr/>
        </p:nvSpPr>
        <p:spPr>
          <a:xfrm>
            <a:off x="5391785" y="6337300"/>
            <a:ext cx="408305" cy="40513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1207"/>
            <a:ext cx="10515600" cy="1325563"/>
          </a:xfrm>
        </p:spPr>
        <p:txBody>
          <a:bodyPr/>
          <a:lstStyle/>
          <a:p>
            <a:r>
              <a:rPr lang="zh-CN" altLang="en-US" b="1" dirty="0">
                <a:solidFill>
                  <a:srgbClr val="FFC000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本校网络</a:t>
            </a:r>
            <a:r>
              <a:rPr lang="en-US" altLang="zh-CN" b="1" dirty="0">
                <a:solidFill>
                  <a:srgbClr val="FFC000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/</a:t>
            </a:r>
            <a:r>
              <a:rPr lang="zh-CN" altLang="en-US" b="1" dirty="0">
                <a:solidFill>
                  <a:srgbClr val="FFC000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公网：遇到卡顿尝试切换网络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492" y="1072454"/>
            <a:ext cx="8593015" cy="578554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560" y="584200"/>
            <a:ext cx="5698490" cy="5971540"/>
          </a:xfrm>
          <a:prstGeom prst="rect">
            <a:avLst/>
          </a:prstGeom>
        </p:spPr>
      </p:pic>
      <p:sp>
        <p:nvSpPr>
          <p:cNvPr id="10" name="MH_Other_1"/>
          <p:cNvSpPr txBox="1">
            <a:spLocks noChangeArrowheads="1"/>
          </p:cNvSpPr>
          <p:nvPr/>
        </p:nvSpPr>
        <p:spPr bwMode="auto">
          <a:xfrm>
            <a:off x="1093831" y="2501899"/>
            <a:ext cx="688975" cy="962025"/>
          </a:xfrm>
          <a:prstGeom prst="rect">
            <a:avLst/>
          </a:prstGeom>
          <a:solidFill>
            <a:srgbClr val="82D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00000"/>
              </a:lnSpc>
              <a:buSzTx/>
              <a:buFontTx/>
              <a:buNone/>
            </a:pPr>
            <a:r>
              <a:rPr kumimoji="0" lang="en-US" altLang="zh-CN" sz="6600" b="1">
                <a:solidFill>
                  <a:srgbClr val="FE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kumimoji="0" lang="zh-CN" altLang="en-US" sz="6600" b="1">
              <a:solidFill>
                <a:srgbClr val="FE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SubTitle_1"/>
          <p:cNvSpPr>
            <a:spLocks noChangeArrowheads="1"/>
          </p:cNvSpPr>
          <p:nvPr/>
        </p:nvSpPr>
        <p:spPr bwMode="auto">
          <a:xfrm>
            <a:off x="1986006" y="2328863"/>
            <a:ext cx="3810912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00000"/>
              </a:lnSpc>
              <a:buSzTx/>
              <a:buFontTx/>
              <a:buNone/>
            </a:pPr>
            <a:r>
              <a:rPr kumimoji="0" lang="zh-CN" altLang="en-US" dirty="0">
                <a:solidFill>
                  <a:srgbClr val="FFC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章节测验一旦提交就无法更改，请提交前一定要确认试题是否是全部完成</a:t>
            </a:r>
          </a:p>
        </p:txBody>
      </p:sp>
      <p:sp>
        <p:nvSpPr>
          <p:cNvPr id="17" name="MH_Other_3"/>
          <p:cNvSpPr txBox="1">
            <a:spLocks noChangeArrowheads="1"/>
          </p:cNvSpPr>
          <p:nvPr/>
        </p:nvSpPr>
        <p:spPr bwMode="auto">
          <a:xfrm>
            <a:off x="1093831" y="3882154"/>
            <a:ext cx="688975" cy="959721"/>
          </a:xfrm>
          <a:prstGeom prst="rect">
            <a:avLst/>
          </a:prstGeom>
          <a:solidFill>
            <a:srgbClr val="02A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00000"/>
              </a:lnSpc>
              <a:buSzTx/>
              <a:buFontTx/>
              <a:buNone/>
            </a:pPr>
            <a:r>
              <a:rPr kumimoji="0" lang="en-US" altLang="zh-CN" sz="6600" b="1">
                <a:solidFill>
                  <a:srgbClr val="FE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kumimoji="0" lang="zh-CN" altLang="en-US" sz="6600" b="1">
              <a:solidFill>
                <a:srgbClr val="FE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SubTitle_2"/>
          <p:cNvSpPr>
            <a:spLocks noChangeArrowheads="1"/>
          </p:cNvSpPr>
          <p:nvPr/>
        </p:nvSpPr>
        <p:spPr bwMode="auto">
          <a:xfrm>
            <a:off x="1986006" y="3709988"/>
            <a:ext cx="381091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00000"/>
              </a:lnSpc>
              <a:buSzTx/>
              <a:buFontTx/>
              <a:buNone/>
            </a:pPr>
            <a:r>
              <a:rPr kumimoji="0" lang="zh-CN" altLang="en-US" dirty="0">
                <a:solidFill>
                  <a:srgbClr val="FFC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保存章节测验如果只保存不提交的话，是没有作业成绩的</a:t>
            </a:r>
          </a:p>
        </p:txBody>
      </p:sp>
      <p:sp>
        <p:nvSpPr>
          <p:cNvPr id="20" name="MH_Other_5"/>
          <p:cNvSpPr txBox="1">
            <a:spLocks noChangeArrowheads="1"/>
          </p:cNvSpPr>
          <p:nvPr/>
        </p:nvSpPr>
        <p:spPr bwMode="auto">
          <a:xfrm>
            <a:off x="1093831" y="5262127"/>
            <a:ext cx="688975" cy="960873"/>
          </a:xfrm>
          <a:prstGeom prst="rect">
            <a:avLst/>
          </a:prstGeom>
          <a:solidFill>
            <a:srgbClr val="A36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00000"/>
              </a:lnSpc>
              <a:buSzTx/>
              <a:buFontTx/>
              <a:buNone/>
            </a:pPr>
            <a:r>
              <a:rPr kumimoji="0" lang="en-US" altLang="zh-CN" sz="6600" b="1">
                <a:solidFill>
                  <a:srgbClr val="FEFFF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kumimoji="0" lang="zh-CN" altLang="en-US" sz="6600" b="1">
              <a:solidFill>
                <a:srgbClr val="FE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SubTitle_3"/>
          <p:cNvSpPr>
            <a:spLocks noChangeArrowheads="1"/>
          </p:cNvSpPr>
          <p:nvPr/>
        </p:nvSpPr>
        <p:spPr bwMode="auto">
          <a:xfrm>
            <a:off x="1986280" y="5262245"/>
            <a:ext cx="3810635" cy="113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00000"/>
              </a:lnSpc>
              <a:buSzTx/>
              <a:buFontTx/>
              <a:buNone/>
            </a:pPr>
            <a:r>
              <a:rPr kumimoji="0" lang="zh-CN" altLang="en-US" dirty="0">
                <a:solidFill>
                  <a:srgbClr val="FFC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测验提交不成功的话，建议先换谷歌浏览器和网络环境好的地方尝试提交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74092" y="1502788"/>
            <a:ext cx="2555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注意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9886" y="584776"/>
            <a:ext cx="859397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做测验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" y="15240"/>
            <a:ext cx="9701530" cy="6842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23120" y="2857478"/>
            <a:ext cx="2468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</a:rPr>
              <a:t>留意自己的学习进度，合理安排学习时间。</a:t>
            </a:r>
          </a:p>
        </p:txBody>
      </p:sp>
      <p:sp>
        <p:nvSpPr>
          <p:cNvPr id="9" name="椭圆 8"/>
          <p:cNvSpPr/>
          <p:nvPr/>
        </p:nvSpPr>
        <p:spPr>
          <a:xfrm>
            <a:off x="6260123" y="15240"/>
            <a:ext cx="785446" cy="4888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箭头: 下 9"/>
          <p:cNvSpPr/>
          <p:nvPr/>
        </p:nvSpPr>
        <p:spPr>
          <a:xfrm>
            <a:off x="5181600" y="2743200"/>
            <a:ext cx="211015" cy="68580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/>
          <p:cNvSpPr/>
          <p:nvPr/>
        </p:nvSpPr>
        <p:spPr>
          <a:xfrm>
            <a:off x="5181600" y="398585"/>
            <a:ext cx="1254369" cy="105507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4615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60560" y="2828835"/>
            <a:ext cx="25171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</a:rPr>
              <a:t>可以在线，积极参与课后互动讨论</a:t>
            </a:r>
          </a:p>
        </p:txBody>
      </p:sp>
      <p:sp>
        <p:nvSpPr>
          <p:cNvPr id="3" name="箭头: 右 2"/>
          <p:cNvSpPr/>
          <p:nvPr/>
        </p:nvSpPr>
        <p:spPr>
          <a:xfrm>
            <a:off x="8124092" y="351692"/>
            <a:ext cx="633046" cy="175846"/>
          </a:xfrm>
          <a:prstGeom prst="rightArrow">
            <a:avLst/>
          </a:prstGeom>
          <a:solidFill>
            <a:srgbClr val="FFFF00"/>
          </a:solidFill>
          <a:ln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73622" y="5861"/>
            <a:ext cx="633046" cy="4337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739" y="1504976"/>
            <a:ext cx="9208992" cy="413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70346" y="5993337"/>
            <a:ext cx="10558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C000"/>
                </a:solidFill>
              </a:rPr>
              <a:t>务必留心考试时间！    </a:t>
            </a:r>
            <a:r>
              <a:rPr lang="zh-CN" altLang="en-US" sz="3200" b="1" dirty="0">
                <a:solidFill>
                  <a:srgbClr val="FF0000"/>
                </a:solidFill>
              </a:rPr>
              <a:t>完成总任务点</a:t>
            </a:r>
            <a:r>
              <a:rPr lang="en-US" altLang="zh-CN" sz="3200" b="1" dirty="0">
                <a:solidFill>
                  <a:srgbClr val="FF0000"/>
                </a:solidFill>
              </a:rPr>
              <a:t>90%--</a:t>
            </a:r>
            <a:r>
              <a:rPr lang="zh-CN" altLang="en-US" sz="3200" b="1" dirty="0">
                <a:solidFill>
                  <a:srgbClr val="FF0000"/>
                </a:solidFill>
              </a:rPr>
              <a:t>才可参加考试！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4424" y="572275"/>
            <a:ext cx="11507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、完成考核项目</a:t>
            </a: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参加考试</a:t>
            </a:r>
          </a:p>
        </p:txBody>
      </p:sp>
      <p:sp>
        <p:nvSpPr>
          <p:cNvPr id="7" name="椭圆 6"/>
          <p:cNvSpPr/>
          <p:nvPr/>
        </p:nvSpPr>
        <p:spPr>
          <a:xfrm>
            <a:off x="9278403" y="1399073"/>
            <a:ext cx="574766" cy="5747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2114" y="842206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考试注意事项</a:t>
            </a:r>
          </a:p>
        </p:txBody>
      </p:sp>
      <p:sp>
        <p:nvSpPr>
          <p:cNvPr id="7" name="MH_Other_2"/>
          <p:cNvSpPr>
            <a:spLocks noChangeArrowheads="1"/>
          </p:cNvSpPr>
          <p:nvPr/>
        </p:nvSpPr>
        <p:spPr bwMode="auto">
          <a:xfrm>
            <a:off x="1887537" y="3592418"/>
            <a:ext cx="245083" cy="241915"/>
          </a:xfrm>
          <a:prstGeom prst="rtTriangle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SubTitle_1"/>
          <p:cNvSpPr>
            <a:spLocks noChangeArrowheads="1"/>
          </p:cNvSpPr>
          <p:nvPr/>
        </p:nvSpPr>
        <p:spPr bwMode="auto">
          <a:xfrm>
            <a:off x="1092200" y="2565400"/>
            <a:ext cx="2161540" cy="335216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FEC306"/>
            </a:solidFill>
            <a:miter lim="800000"/>
          </a:ln>
          <a:effectLst/>
        </p:spPr>
        <p:txBody>
          <a:bodyPr lIns="72000" tIns="144000" rIns="72000" bIns="0"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  <a:buSzTx/>
              <a:buFontTx/>
              <a:buNone/>
            </a:pPr>
            <a:r>
              <a:rPr kumimoji="0" lang="zh-CN" altLang="en-US" sz="2800" b="1" dirty="0">
                <a:solidFill>
                  <a:srgbClr val="E98E0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考试有限制时间，点击考试后在页面上会有提示</a:t>
            </a:r>
            <a:r>
              <a:rPr kumimoji="0" lang="en-US" altLang="zh-CN" sz="2800" b="1" dirty="0">
                <a:solidFill>
                  <a:srgbClr val="E98E0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kumimoji="0" lang="zh-CN" altLang="en-US" sz="2800" b="1" dirty="0">
                <a:solidFill>
                  <a:srgbClr val="E98E0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倒计时</a:t>
            </a:r>
          </a:p>
        </p:txBody>
      </p:sp>
      <p:sp>
        <p:nvSpPr>
          <p:cNvPr id="9" name="MH_Other_3"/>
          <p:cNvSpPr>
            <a:spLocks noChangeArrowheads="1"/>
          </p:cNvSpPr>
          <p:nvPr/>
        </p:nvSpPr>
        <p:spPr bwMode="auto">
          <a:xfrm>
            <a:off x="1048688" y="1975131"/>
            <a:ext cx="1059948" cy="865880"/>
          </a:xfrm>
          <a:custGeom>
            <a:avLst/>
            <a:gdLst>
              <a:gd name="T0" fmla="*/ 0 w 466725"/>
              <a:gd name="T1" fmla="*/ 0 h 533401"/>
              <a:gd name="T2" fmla="*/ 495887 w 466725"/>
              <a:gd name="T3" fmla="*/ 0 h 533401"/>
              <a:gd name="T4" fmla="*/ 495887 w 466725"/>
              <a:gd name="T5" fmla="*/ 316398 h 533401"/>
              <a:gd name="T6" fmla="*/ 247943 w 466725"/>
              <a:gd name="T7" fmla="*/ 562486 h 533401"/>
              <a:gd name="T8" fmla="*/ 247945 w 466725"/>
              <a:gd name="T9" fmla="*/ 562485 h 533401"/>
              <a:gd name="T10" fmla="*/ 0 w 466725"/>
              <a:gd name="T11" fmla="*/ 316397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F5BB01"/>
          </a:solidFill>
          <a:ln>
            <a:noFill/>
          </a:ln>
          <a:effectLst/>
        </p:spPr>
        <p:txBody>
          <a:bodyPr anchor="ctr"/>
          <a:lstStyle/>
          <a:p>
            <a:pPr indent="1905" algn="ctr" defTabSz="1007745" hangingPunct="1">
              <a:lnSpc>
                <a:spcPct val="100000"/>
              </a:lnSpc>
              <a:buSzTx/>
              <a:buFontTx/>
              <a:buNone/>
              <a:defRPr/>
            </a:pPr>
            <a:r>
              <a:rPr lang="en-US" sz="4000" b="1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4000" b="1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Other_5"/>
          <p:cNvSpPr>
            <a:spLocks noChangeArrowheads="1"/>
          </p:cNvSpPr>
          <p:nvPr/>
        </p:nvSpPr>
        <p:spPr bwMode="auto">
          <a:xfrm>
            <a:off x="4533107" y="3592418"/>
            <a:ext cx="245083" cy="241915"/>
          </a:xfrm>
          <a:prstGeom prst="rtTriangle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SubTitle_2"/>
          <p:cNvSpPr>
            <a:spLocks noChangeArrowheads="1"/>
          </p:cNvSpPr>
          <p:nvPr/>
        </p:nvSpPr>
        <p:spPr bwMode="auto">
          <a:xfrm>
            <a:off x="3921760" y="2565400"/>
            <a:ext cx="2000885" cy="335216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60A7FE"/>
            </a:solidFill>
            <a:miter lim="800000"/>
          </a:ln>
          <a:effectLst/>
        </p:spPr>
        <p:txBody>
          <a:bodyPr lIns="72000" tIns="144000" rIns="72000" bIns="0"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  <a:buSzTx/>
              <a:buFontTx/>
              <a:buNone/>
            </a:pPr>
            <a:r>
              <a:rPr kumimoji="0"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考试中途不可退出，或退出时间尽量小于</a:t>
            </a:r>
            <a:r>
              <a:rPr kumimoji="0" lang="en-US" altLang="zh-CN" sz="2800" b="1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kumimoji="0" lang="zh-CN" altLang="en-US" sz="2800" b="1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分钟，考试时间是累计的</a:t>
            </a:r>
            <a:r>
              <a:rPr kumimoji="0" lang="en-US" altLang="zh-CN" b="1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kumimoji="0" lang="zh-CN" altLang="en-US" b="1" dirty="0">
              <a:solidFill>
                <a:srgbClr val="FF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6"/>
          <p:cNvSpPr>
            <a:spLocks noChangeArrowheads="1"/>
          </p:cNvSpPr>
          <p:nvPr/>
        </p:nvSpPr>
        <p:spPr bwMode="auto">
          <a:xfrm>
            <a:off x="3892934" y="1975131"/>
            <a:ext cx="1063160" cy="865880"/>
          </a:xfrm>
          <a:custGeom>
            <a:avLst/>
            <a:gdLst>
              <a:gd name="T0" fmla="*/ 0 w 466725"/>
              <a:gd name="T1" fmla="*/ 0 h 533401"/>
              <a:gd name="T2" fmla="*/ 495887 w 466725"/>
              <a:gd name="T3" fmla="*/ 0 h 533401"/>
              <a:gd name="T4" fmla="*/ 495887 w 466725"/>
              <a:gd name="T5" fmla="*/ 316398 h 533401"/>
              <a:gd name="T6" fmla="*/ 247943 w 466725"/>
              <a:gd name="T7" fmla="*/ 562486 h 533401"/>
              <a:gd name="T8" fmla="*/ 247945 w 466725"/>
              <a:gd name="T9" fmla="*/ 562485 h 533401"/>
              <a:gd name="T10" fmla="*/ 0 w 466725"/>
              <a:gd name="T11" fmla="*/ 316397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5FA7FE"/>
          </a:solidFill>
          <a:ln>
            <a:noFill/>
          </a:ln>
          <a:effectLst/>
        </p:spPr>
        <p:txBody>
          <a:bodyPr anchor="ctr"/>
          <a:lstStyle/>
          <a:p>
            <a:pPr indent="1905" algn="ctr" defTabSz="1007745" hangingPunct="1">
              <a:lnSpc>
                <a:spcPct val="100000"/>
              </a:lnSpc>
              <a:buSzTx/>
              <a:buFontTx/>
              <a:buNone/>
              <a:defRPr/>
            </a:pPr>
            <a:r>
              <a:rPr lang="en-US" sz="4000" b="1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4000" b="1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Other_7"/>
          <p:cNvSpPr>
            <a:spLocks noChangeArrowheads="1"/>
          </p:cNvSpPr>
          <p:nvPr/>
        </p:nvSpPr>
        <p:spPr bwMode="auto">
          <a:xfrm rot="16200000">
            <a:off x="7434187" y="3909626"/>
            <a:ext cx="2896984" cy="683551"/>
          </a:xfrm>
          <a:prstGeom prst="parallelogram">
            <a:avLst>
              <a:gd name="adj" fmla="val 156791"/>
            </a:avLst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_8"/>
          <p:cNvSpPr>
            <a:spLocks noChangeArrowheads="1"/>
          </p:cNvSpPr>
          <p:nvPr/>
        </p:nvSpPr>
        <p:spPr bwMode="auto">
          <a:xfrm>
            <a:off x="7173912" y="3592418"/>
            <a:ext cx="245083" cy="241915"/>
          </a:xfrm>
          <a:prstGeom prst="rtTriangle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SubTitle_3"/>
          <p:cNvSpPr>
            <a:spLocks noChangeArrowheads="1"/>
          </p:cNvSpPr>
          <p:nvPr/>
        </p:nvSpPr>
        <p:spPr bwMode="auto">
          <a:xfrm>
            <a:off x="6563995" y="2565400"/>
            <a:ext cx="1993265" cy="335216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71CC36"/>
            </a:solidFill>
            <a:miter lim="800000"/>
          </a:ln>
          <a:effectLst/>
        </p:spPr>
        <p:txBody>
          <a:bodyPr lIns="72000" tIns="144000" rIns="72000" bIns="0"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  <a:buSzTx/>
              <a:buFontTx/>
              <a:buNone/>
            </a:pPr>
            <a:r>
              <a:rPr kumimoji="0" lang="zh-CN" altLang="en-US" sz="28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一定要注意考试时间，错过考试时间按所得实际分核算</a:t>
            </a:r>
            <a:r>
              <a:rPr kumimoji="0" lang="en-US" altLang="zh-CN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kumimoji="0" lang="zh-CN" altLang="en-US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_9"/>
          <p:cNvSpPr>
            <a:spLocks noChangeArrowheads="1"/>
          </p:cNvSpPr>
          <p:nvPr/>
        </p:nvSpPr>
        <p:spPr bwMode="auto">
          <a:xfrm>
            <a:off x="6561982" y="1975131"/>
            <a:ext cx="1056736" cy="865880"/>
          </a:xfrm>
          <a:custGeom>
            <a:avLst/>
            <a:gdLst>
              <a:gd name="T0" fmla="*/ 0 w 466725"/>
              <a:gd name="T1" fmla="*/ 0 h 533401"/>
              <a:gd name="T2" fmla="*/ 490943 w 466725"/>
              <a:gd name="T3" fmla="*/ 0 h 533401"/>
              <a:gd name="T4" fmla="*/ 490943 w 466725"/>
              <a:gd name="T5" fmla="*/ 316398 h 533401"/>
              <a:gd name="T6" fmla="*/ 245471 w 466725"/>
              <a:gd name="T7" fmla="*/ 562486 h 533401"/>
              <a:gd name="T8" fmla="*/ 245473 w 466725"/>
              <a:gd name="T9" fmla="*/ 562485 h 533401"/>
              <a:gd name="T10" fmla="*/ 0 w 466725"/>
              <a:gd name="T11" fmla="*/ 316397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>
            <a:noFill/>
          </a:ln>
          <a:effectLst/>
        </p:spPr>
        <p:txBody>
          <a:bodyPr anchor="ctr"/>
          <a:lstStyle/>
          <a:p>
            <a:pPr indent="1905" algn="ctr" defTabSz="1007745" hangingPunct="1">
              <a:lnSpc>
                <a:spcPct val="100000"/>
              </a:lnSpc>
              <a:buSzTx/>
              <a:buFontTx/>
              <a:buNone/>
              <a:defRPr/>
            </a:pPr>
            <a:r>
              <a:rPr lang="en-US" sz="4000" b="1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4000" b="1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0"/>
          <p:cNvSpPr>
            <a:spLocks noChangeArrowheads="1"/>
          </p:cNvSpPr>
          <p:nvPr/>
        </p:nvSpPr>
        <p:spPr bwMode="auto">
          <a:xfrm>
            <a:off x="9827037" y="3592418"/>
            <a:ext cx="245083" cy="241915"/>
          </a:xfrm>
          <a:prstGeom prst="rtTriangle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SubTitle_4"/>
          <p:cNvSpPr>
            <a:spLocks noChangeArrowheads="1"/>
          </p:cNvSpPr>
          <p:nvPr/>
        </p:nvSpPr>
        <p:spPr bwMode="auto">
          <a:xfrm>
            <a:off x="9215755" y="2565400"/>
            <a:ext cx="1985645" cy="335216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E85D46"/>
            </a:solidFill>
            <a:miter lim="800000"/>
          </a:ln>
          <a:effectLst/>
        </p:spPr>
        <p:txBody>
          <a:bodyPr lIns="72000" tIns="144000" rIns="72000" bIns="0"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  <a:buSzTx/>
              <a:buFontTx/>
              <a:buNone/>
            </a:pPr>
            <a:r>
              <a:rPr kumimoji="0" lang="zh-CN" altLang="en-US" sz="2800" b="1" dirty="0">
                <a:solidFill>
                  <a:schemeClr val="tx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在时间结束之前，一定要提交考试，保存不提交是没有成绩的</a:t>
            </a:r>
          </a:p>
        </p:txBody>
      </p:sp>
      <p:sp>
        <p:nvSpPr>
          <p:cNvPr id="22" name="MH_Other_11"/>
          <p:cNvSpPr>
            <a:spLocks noChangeArrowheads="1"/>
          </p:cNvSpPr>
          <p:nvPr/>
        </p:nvSpPr>
        <p:spPr bwMode="auto">
          <a:xfrm>
            <a:off x="9212023" y="1975130"/>
            <a:ext cx="1059948" cy="865880"/>
          </a:xfrm>
          <a:custGeom>
            <a:avLst/>
            <a:gdLst>
              <a:gd name="T0" fmla="*/ 0 w 466725"/>
              <a:gd name="T1" fmla="*/ 0 h 533401"/>
              <a:gd name="T2" fmla="*/ 495887 w 466725"/>
              <a:gd name="T3" fmla="*/ 0 h 533401"/>
              <a:gd name="T4" fmla="*/ 495887 w 466725"/>
              <a:gd name="T5" fmla="*/ 316398 h 533401"/>
              <a:gd name="T6" fmla="*/ 247943 w 466725"/>
              <a:gd name="T7" fmla="*/ 562486 h 533401"/>
              <a:gd name="T8" fmla="*/ 247945 w 466725"/>
              <a:gd name="T9" fmla="*/ 562485 h 533401"/>
              <a:gd name="T10" fmla="*/ 0 w 466725"/>
              <a:gd name="T11" fmla="*/ 316397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E85C45"/>
          </a:solidFill>
          <a:ln>
            <a:noFill/>
          </a:ln>
          <a:effectLst/>
        </p:spPr>
        <p:txBody>
          <a:bodyPr anchor="ctr"/>
          <a:lstStyle/>
          <a:p>
            <a:pPr indent="1905" algn="ctr" defTabSz="1007745" hangingPunct="1">
              <a:lnSpc>
                <a:spcPct val="100000"/>
              </a:lnSpc>
              <a:buSzTx/>
              <a:buFontTx/>
              <a:buNone/>
              <a:defRPr/>
            </a:pPr>
            <a:r>
              <a:rPr lang="en-US" sz="4000" b="1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4000" b="1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7"/>
          <p:cNvSpPr>
            <a:spLocks noChangeArrowheads="1"/>
          </p:cNvSpPr>
          <p:nvPr/>
        </p:nvSpPr>
        <p:spPr bwMode="auto">
          <a:xfrm rot="16200000">
            <a:off x="4783277" y="3929881"/>
            <a:ext cx="2896984" cy="683549"/>
          </a:xfrm>
          <a:prstGeom prst="parallelogram">
            <a:avLst>
              <a:gd name="adj" fmla="val 156791"/>
            </a:avLst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_7"/>
          <p:cNvSpPr>
            <a:spLocks noChangeArrowheads="1"/>
          </p:cNvSpPr>
          <p:nvPr/>
        </p:nvSpPr>
        <p:spPr bwMode="auto">
          <a:xfrm rot="16200000">
            <a:off x="2136870" y="3931928"/>
            <a:ext cx="2896984" cy="683549"/>
          </a:xfrm>
          <a:prstGeom prst="parallelogram">
            <a:avLst>
              <a:gd name="adj" fmla="val 156791"/>
            </a:avLst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indent="1905"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0774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0774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80000"/>
              </a:lnSpc>
              <a:buSzTx/>
              <a:buFontTx/>
              <a:buNone/>
            </a:pPr>
            <a:endParaRPr kumimoji="0" lang="zh-CN" altLang="en-US" b="1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20860"/>
            <a:ext cx="12012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ED7D31"/>
                </a:solidFill>
              </a:rPr>
              <a:t>三、平台使用问题应急处理办法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90896" y="1381443"/>
            <a:ext cx="10970798" cy="4643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905">
              <a:buFontTx/>
              <a:buNone/>
            </a:pPr>
            <a:endParaRPr lang="en-US" altLang="zh-CN" sz="2400" b="1" dirty="0">
              <a:solidFill>
                <a:srgbClr val="0070C0"/>
              </a:solidFill>
            </a:endParaRPr>
          </a:p>
          <a:p>
            <a:pPr marL="0" indent="1905" algn="l">
              <a:lnSpc>
                <a:spcPct val="300000"/>
              </a:lnSpc>
              <a:buFontTx/>
              <a:buNone/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常见问题：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视频无法播放、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作业界面显示不全</a:t>
            </a:r>
            <a:endParaRPr lang="en-US" altLang="zh-CN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1905" algn="l">
              <a:lnSpc>
                <a:spcPct val="300000"/>
              </a:lnSpc>
              <a:buFontTx/>
              <a:buNone/>
            </a:pP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解决办法：安装或更新flash播放插件、刷新页面、清空缓存、切换线路</a:t>
            </a:r>
            <a:r>
              <a:rPr lang="zh-CN" altLang="en-US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（公网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、公网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、本校）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更换浏览器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推荐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谷歌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b="1" dirty="0" err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火狐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indent="1905">
              <a:buFontTx/>
              <a:buNone/>
            </a:pP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4132" y="2428304"/>
            <a:ext cx="8958806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ED7D31"/>
                </a:solidFill>
              </a:rPr>
              <a:t>一</a:t>
            </a:r>
            <a:r>
              <a:rPr lang="en-US" altLang="zh-CN" sz="6600" dirty="0">
                <a:solidFill>
                  <a:srgbClr val="ED7D31"/>
                </a:solidFill>
              </a:rPr>
              <a:t>.</a:t>
            </a:r>
            <a:r>
              <a:rPr lang="zh-CN" altLang="en-US" sz="6600" dirty="0">
                <a:solidFill>
                  <a:srgbClr val="ED7D31"/>
                </a:solidFill>
              </a:rPr>
              <a:t>什么是尔雅通识课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3FC3EC4-9A08-4CCC-95FE-080609F1C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1400175"/>
            <a:ext cx="10106025" cy="54578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99358" y="105510"/>
            <a:ext cx="104228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ED7D31"/>
                </a:solidFill>
              </a:rPr>
              <a:t>四、如何获取帮助和支持</a:t>
            </a:r>
          </a:p>
        </p:txBody>
      </p:sp>
      <p:sp>
        <p:nvSpPr>
          <p:cNvPr id="3" name="椭圆 2"/>
          <p:cNvSpPr/>
          <p:nvPr/>
        </p:nvSpPr>
        <p:spPr>
          <a:xfrm>
            <a:off x="9669670" y="4992206"/>
            <a:ext cx="566420" cy="612775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</a:rPr>
              <a:t>点击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53820" y="329565"/>
            <a:ext cx="103540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超星  学习通（支持移动端）</a:t>
            </a: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 flipV="1">
            <a:off x="1517015" y="1437561"/>
            <a:ext cx="10190891" cy="7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6891" t="33255" r="16514" b="29087"/>
          <a:stretch>
            <a:fillRect/>
          </a:stretch>
        </p:blipFill>
        <p:spPr>
          <a:xfrm>
            <a:off x="6027664" y="1925929"/>
            <a:ext cx="3738954" cy="34944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C4F018-8A62-4ECA-B1EB-4766393C4A64}"/>
              </a:ext>
            </a:extLst>
          </p:cNvPr>
          <p:cNvSpPr txBox="1"/>
          <p:nvPr/>
        </p:nvSpPr>
        <p:spPr>
          <a:xfrm>
            <a:off x="1954306" y="2545557"/>
            <a:ext cx="34163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</a:rPr>
              <a:t>手机端：扫码</a:t>
            </a:r>
            <a:endParaRPr lang="en-US" altLang="zh-CN" sz="3600" b="1" dirty="0">
              <a:solidFill>
                <a:srgbClr val="FFFF00"/>
              </a:solidFill>
            </a:endParaRPr>
          </a:p>
          <a:p>
            <a:endParaRPr lang="en-US" altLang="zh-CN" sz="3600" b="1" dirty="0">
              <a:solidFill>
                <a:srgbClr val="FFFF00"/>
              </a:solidFill>
            </a:endParaRPr>
          </a:p>
          <a:p>
            <a:r>
              <a:rPr lang="zh-CN" altLang="en-US" sz="3600" b="1" dirty="0">
                <a:solidFill>
                  <a:srgbClr val="FFFF00"/>
                </a:solidFill>
              </a:rPr>
              <a:t>下载“学习通”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70B0D6-2625-4473-8B63-1625745C2BE8}"/>
              </a:ext>
            </a:extLst>
          </p:cNvPr>
          <p:cNvSpPr txBox="1"/>
          <p:nvPr/>
        </p:nvSpPr>
        <p:spPr>
          <a:xfrm>
            <a:off x="227245" y="5565338"/>
            <a:ext cx="1173750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</a:rPr>
              <a:t>                下载安装后：点击学习通“请先登录”</a:t>
            </a:r>
            <a:r>
              <a:rPr lang="en-US" altLang="zh-CN" sz="2000" b="1" dirty="0">
                <a:solidFill>
                  <a:srgbClr val="FFFF00"/>
                </a:solidFill>
              </a:rPr>
              <a:t>-</a:t>
            </a:r>
            <a:r>
              <a:rPr lang="zh-CN" altLang="en-US" sz="2000" b="1" dirty="0">
                <a:solidFill>
                  <a:srgbClr val="FFFF00"/>
                </a:solidFill>
              </a:rPr>
              <a:t>其它登录方式</a:t>
            </a:r>
            <a:r>
              <a:rPr lang="en-US" altLang="zh-CN" sz="2000" b="1" dirty="0">
                <a:solidFill>
                  <a:srgbClr val="FFFF00"/>
                </a:solidFill>
              </a:rPr>
              <a:t>-</a:t>
            </a:r>
            <a:r>
              <a:rPr lang="zh-CN" altLang="en-US" sz="2000" b="1" dirty="0">
                <a:solidFill>
                  <a:srgbClr val="FFFF00"/>
                </a:solidFill>
              </a:rPr>
              <a:t>输入学校全称</a:t>
            </a:r>
            <a:r>
              <a:rPr lang="en-US" altLang="zh-CN" sz="2000" b="1" dirty="0">
                <a:solidFill>
                  <a:srgbClr val="FFFF00"/>
                </a:solidFill>
              </a:rPr>
              <a:t>-</a:t>
            </a:r>
            <a:r>
              <a:rPr lang="zh-CN" altLang="en-US" sz="2000" b="1" dirty="0">
                <a:solidFill>
                  <a:srgbClr val="FFFF00"/>
                </a:solidFill>
              </a:rPr>
              <a:t>学号</a:t>
            </a:r>
            <a:r>
              <a:rPr lang="en-US" altLang="zh-CN" sz="2000" b="1" dirty="0">
                <a:solidFill>
                  <a:srgbClr val="FFFF00"/>
                </a:solidFill>
              </a:rPr>
              <a:t>-</a:t>
            </a:r>
            <a:r>
              <a:rPr lang="zh-CN" altLang="en-US" sz="2000" b="1" dirty="0">
                <a:solidFill>
                  <a:srgbClr val="FFFF00"/>
                </a:solidFill>
              </a:rPr>
              <a:t>密码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</a:rPr>
              <a:t>（初始密码 </a:t>
            </a:r>
            <a:r>
              <a:rPr lang="en-US" altLang="zh-CN" sz="2000" b="1" dirty="0">
                <a:solidFill>
                  <a:srgbClr val="FFFF00"/>
                </a:solidFill>
              </a:rPr>
              <a:t>s654321s</a:t>
            </a:r>
            <a:r>
              <a:rPr lang="zh-CN" altLang="en-US" sz="2000" b="1" dirty="0">
                <a:solidFill>
                  <a:srgbClr val="FFFF00"/>
                </a:solidFill>
              </a:rPr>
              <a:t>，如果已经先在电脑端修改密码，就是修改后的密码，电脑端和手机端是相通的）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A68812A-B7BF-4388-82B8-C44C963DB3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89"/>
          <a:stretch/>
        </p:blipFill>
        <p:spPr>
          <a:xfrm>
            <a:off x="4275784" y="140223"/>
            <a:ext cx="3429000" cy="65775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C4229F6-7B66-4D74-B971-A47A0233FE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0"/>
          <a:stretch/>
        </p:blipFill>
        <p:spPr>
          <a:xfrm>
            <a:off x="307681" y="149860"/>
            <a:ext cx="3429000" cy="6577554"/>
          </a:xfrm>
          <a:prstGeom prst="rect">
            <a:avLst/>
          </a:prstGeom>
        </p:spPr>
      </p:pic>
      <p:sp>
        <p:nvSpPr>
          <p:cNvPr id="18" name="箭头: 下 17"/>
          <p:cNvSpPr/>
          <p:nvPr/>
        </p:nvSpPr>
        <p:spPr>
          <a:xfrm flipH="1">
            <a:off x="5860415" y="4438729"/>
            <a:ext cx="396950" cy="85852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3786" y="692150"/>
            <a:ext cx="1186815" cy="5441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7624" y="4166632"/>
            <a:ext cx="2177415" cy="5441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34D75EB8-EF00-45C8-85A4-3226FA31571C}"/>
              </a:ext>
            </a:extLst>
          </p:cNvPr>
          <p:cNvSpPr/>
          <p:nvPr/>
        </p:nvSpPr>
        <p:spPr>
          <a:xfrm flipH="1">
            <a:off x="1398718" y="55605"/>
            <a:ext cx="396950" cy="85852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34736CA-A312-47D4-A5F4-D6480ECBD0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0"/>
          <a:stretch/>
        </p:blipFill>
        <p:spPr>
          <a:xfrm>
            <a:off x="8243887" y="149860"/>
            <a:ext cx="3429000" cy="657755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lenovo\Desktop\670483198139411482.jpg670483198139411482"/>
          <p:cNvPicPr>
            <a:picLocks noChangeAspect="1"/>
          </p:cNvPicPr>
          <p:nvPr/>
        </p:nvPicPr>
        <p:blipFill>
          <a:blip r:embed="rId2"/>
          <a:srcRect t="3759" b="5708"/>
          <a:stretch>
            <a:fillRect/>
          </a:stretch>
        </p:blipFill>
        <p:spPr>
          <a:xfrm>
            <a:off x="7951330" y="243167"/>
            <a:ext cx="3649980" cy="64173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4530" y="1615140"/>
            <a:ext cx="1046440" cy="4592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</a:rPr>
              <a:t>点击其中一门课程</a:t>
            </a:r>
            <a:r>
              <a:rPr lang="en-US" altLang="zh-CN" sz="2800" b="1" dirty="0">
                <a:solidFill>
                  <a:srgbClr val="FFC000"/>
                </a:solidFill>
              </a:rPr>
              <a:t>“ </a:t>
            </a:r>
            <a:r>
              <a:rPr lang="zh-CN" altLang="en-US" sz="2800" b="1" dirty="0">
                <a:solidFill>
                  <a:srgbClr val="0070C0"/>
                </a:solidFill>
              </a:rPr>
              <a:t>章节</a:t>
            </a:r>
            <a:r>
              <a:rPr lang="en-US" altLang="zh-CN" sz="2800" b="1" dirty="0">
                <a:solidFill>
                  <a:srgbClr val="FFC000"/>
                </a:solidFill>
              </a:rPr>
              <a:t>” </a:t>
            </a:r>
          </a:p>
          <a:p>
            <a:r>
              <a:rPr lang="zh-CN" altLang="en-US" sz="2800" b="1" dirty="0">
                <a:solidFill>
                  <a:srgbClr val="FFC000"/>
                </a:solidFill>
              </a:rPr>
              <a:t>进入学习章节界面</a:t>
            </a:r>
          </a:p>
        </p:txBody>
      </p:sp>
      <p:sp>
        <p:nvSpPr>
          <p:cNvPr id="9" name="矩形 8"/>
          <p:cNvSpPr/>
          <p:nvPr/>
        </p:nvSpPr>
        <p:spPr>
          <a:xfrm>
            <a:off x="9378493" y="2657625"/>
            <a:ext cx="795655" cy="457200"/>
          </a:xfrm>
          <a:prstGeom prst="rect">
            <a:avLst/>
          </a:prstGeom>
          <a:noFill/>
          <a:ln w="28575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A74D7A4-A77B-4F30-BCDB-865CAF0ACD4A}"/>
              </a:ext>
            </a:extLst>
          </p:cNvPr>
          <p:cNvSpPr txBox="1"/>
          <p:nvPr/>
        </p:nvSpPr>
        <p:spPr>
          <a:xfrm>
            <a:off x="346228" y="1670421"/>
            <a:ext cx="1046440" cy="44270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</a:rPr>
              <a:t>点击首页下方</a:t>
            </a:r>
            <a:r>
              <a:rPr lang="en-US" altLang="zh-CN" sz="2800" b="1" dirty="0">
                <a:solidFill>
                  <a:srgbClr val="FFC000"/>
                </a:solidFill>
              </a:rPr>
              <a:t>“ </a:t>
            </a:r>
            <a:r>
              <a:rPr lang="zh-CN" altLang="en-US" sz="2800" b="1" dirty="0">
                <a:solidFill>
                  <a:srgbClr val="0070C0"/>
                </a:solidFill>
              </a:rPr>
              <a:t>我</a:t>
            </a:r>
            <a:r>
              <a:rPr lang="en-US" altLang="zh-CN" sz="2800" b="1" dirty="0">
                <a:solidFill>
                  <a:srgbClr val="0070C0"/>
                </a:solidFill>
              </a:rPr>
              <a:t>--</a:t>
            </a:r>
            <a:r>
              <a:rPr lang="zh-CN" altLang="en-US" sz="2800" b="1" dirty="0">
                <a:solidFill>
                  <a:srgbClr val="0070C0"/>
                </a:solidFill>
              </a:rPr>
              <a:t>课程</a:t>
            </a:r>
            <a:r>
              <a:rPr lang="en-US" altLang="zh-CN" sz="2800" b="1" dirty="0">
                <a:solidFill>
                  <a:srgbClr val="FFC000"/>
                </a:solidFill>
              </a:rPr>
              <a:t>” </a:t>
            </a:r>
          </a:p>
          <a:p>
            <a:r>
              <a:rPr lang="zh-CN" altLang="en-US" sz="2800" b="1" dirty="0">
                <a:solidFill>
                  <a:srgbClr val="FFC000"/>
                </a:solidFill>
              </a:rPr>
              <a:t>进入需要学习的四门课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ED67A29-E29F-4962-9FAC-084FC1E8D8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733"/>
          <a:stretch/>
        </p:blipFill>
        <p:spPr>
          <a:xfrm>
            <a:off x="1683985" y="243167"/>
            <a:ext cx="3557442" cy="641731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612DE9C-ABF2-40B7-A593-1AFCEDE59C92}"/>
              </a:ext>
            </a:extLst>
          </p:cNvPr>
          <p:cNvSpPr/>
          <p:nvPr/>
        </p:nvSpPr>
        <p:spPr>
          <a:xfrm>
            <a:off x="4454772" y="6208840"/>
            <a:ext cx="795655" cy="457200"/>
          </a:xfrm>
          <a:prstGeom prst="rect">
            <a:avLst/>
          </a:prstGeom>
          <a:noFill/>
          <a:ln w="28575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" t="31188" r="-522"/>
          <a:stretch>
            <a:fillRect/>
          </a:stretch>
        </p:blipFill>
        <p:spPr>
          <a:xfrm>
            <a:off x="556895" y="610235"/>
            <a:ext cx="3282950" cy="5403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3587" y="6086385"/>
            <a:ext cx="3038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C000"/>
                </a:solidFill>
              </a:rPr>
              <a:t>点击知识点进入学习界面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0"/>
          <a:stretch>
            <a:fillRect/>
          </a:stretch>
        </p:blipFill>
        <p:spPr>
          <a:xfrm>
            <a:off x="4589618" y="615120"/>
            <a:ext cx="3296285" cy="5330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8"/>
          <a:stretch>
            <a:fillRect/>
          </a:stretch>
        </p:blipFill>
        <p:spPr>
          <a:xfrm>
            <a:off x="8613846" y="659960"/>
            <a:ext cx="3205480" cy="53541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28361" y="6086385"/>
            <a:ext cx="3038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C000"/>
                </a:solidFill>
              </a:rPr>
              <a:t>观看课程视频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13846" y="6086385"/>
            <a:ext cx="3038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C000"/>
                </a:solidFill>
              </a:rPr>
              <a:t>完成章节测验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8153" y="636120"/>
            <a:ext cx="3070412" cy="5011644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考试路径：</a:t>
            </a:r>
            <a:b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b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  <a: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考试</a:t>
            </a:r>
            <a:b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考试</a:t>
            </a:r>
            <a:r>
              <a:rPr lang="en-US" altLang="zh-CN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330" b="5688"/>
          <a:stretch>
            <a:fillRect/>
          </a:stretch>
        </p:blipFill>
        <p:spPr>
          <a:xfrm>
            <a:off x="6335769" y="187960"/>
            <a:ext cx="3571875" cy="6482080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>
            <a:off x="6789196" y="187960"/>
            <a:ext cx="418428" cy="1049169"/>
          </a:xfrm>
          <a:prstGeom prst="downArrow">
            <a:avLst>
              <a:gd name="adj1" fmla="val 38823"/>
              <a:gd name="adj2" fmla="val 5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1100" y="105410"/>
            <a:ext cx="78409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记住这四点，过关得学分没问题！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00751" y="1362433"/>
            <a:ext cx="11036107" cy="3413125"/>
            <a:chOff x="-262451" y="1398604"/>
            <a:chExt cx="10085597" cy="2425421"/>
          </a:xfrm>
        </p:grpSpPr>
        <p:grpSp>
          <p:nvGrpSpPr>
            <p:cNvPr id="10" name="Group 15"/>
            <p:cNvGrpSpPr/>
            <p:nvPr/>
          </p:nvGrpSpPr>
          <p:grpSpPr>
            <a:xfrm>
              <a:off x="25383" y="1617082"/>
              <a:ext cx="3122644" cy="967460"/>
              <a:chOff x="-627441" y="2570285"/>
              <a:chExt cx="3678481" cy="1139668"/>
            </a:xfrm>
          </p:grpSpPr>
          <p:sp>
            <p:nvSpPr>
              <p:cNvPr id="24" name="îṣļîḑé-TextBox 16"/>
              <p:cNvSpPr txBox="1"/>
              <p:nvPr/>
            </p:nvSpPr>
            <p:spPr bwMode="auto">
              <a:xfrm>
                <a:off x="-627441" y="2982245"/>
                <a:ext cx="3678481" cy="727708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Autofit/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课程视频、章节测验</a:t>
                </a:r>
              </a:p>
            </p:txBody>
          </p:sp>
          <p:sp>
            <p:nvSpPr>
              <p:cNvPr id="25" name="îṣļîḑé-TextBox 17"/>
              <p:cNvSpPr txBox="1"/>
              <p:nvPr/>
            </p:nvSpPr>
            <p:spPr bwMode="auto">
              <a:xfrm>
                <a:off x="-237786" y="2570285"/>
                <a:ext cx="2046715" cy="62777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28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完成任务点</a:t>
                </a:r>
              </a:p>
            </p:txBody>
          </p:sp>
        </p:grpSp>
        <p:grpSp>
          <p:nvGrpSpPr>
            <p:cNvPr id="11" name="Group 18"/>
            <p:cNvGrpSpPr/>
            <p:nvPr/>
          </p:nvGrpSpPr>
          <p:grpSpPr>
            <a:xfrm>
              <a:off x="6086537" y="1398604"/>
              <a:ext cx="3736609" cy="643018"/>
              <a:chOff x="789450" y="2293341"/>
              <a:chExt cx="4401734" cy="757476"/>
            </a:xfrm>
          </p:grpSpPr>
          <p:sp>
            <p:nvSpPr>
              <p:cNvPr id="22" name="îṣļîḑé-TextBox 19"/>
              <p:cNvSpPr txBox="1"/>
              <p:nvPr/>
            </p:nvSpPr>
            <p:spPr bwMode="auto">
              <a:xfrm>
                <a:off x="835934" y="2721780"/>
                <a:ext cx="4355250" cy="3290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登录、视频等问题咨询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îṣļîḑé-TextBox 20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遇到状况找在线客服</a:t>
                </a:r>
              </a:p>
            </p:txBody>
          </p:sp>
        </p:grpSp>
        <p:sp>
          <p:nvSpPr>
            <p:cNvPr id="20" name="îṣļîḑé-TextBox 22"/>
            <p:cNvSpPr txBox="1"/>
            <p:nvPr/>
          </p:nvSpPr>
          <p:spPr bwMode="auto">
            <a:xfrm>
              <a:off x="-262451" y="3084892"/>
              <a:ext cx="2449485" cy="739133"/>
            </a:xfrm>
            <a:prstGeom prst="rect">
              <a:avLst/>
            </a:prstGeom>
          </p:spPr>
          <p:txBody>
            <a:bodyPr wrap="square" lIns="0" tIns="0" rIns="0" bIns="0" anchor="t" anchorCtr="0">
              <a:noAutofit/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规定时间完成学习、考试</a:t>
              </a:r>
            </a:p>
            <a:p>
              <a:pPr algn="l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注意查看学习时间、考试时间</a:t>
              </a:r>
            </a:p>
          </p:txBody>
        </p:sp>
        <p:grpSp>
          <p:nvGrpSpPr>
            <p:cNvPr id="18" name="Group 24"/>
            <p:cNvGrpSpPr/>
            <p:nvPr/>
          </p:nvGrpSpPr>
          <p:grpSpPr>
            <a:xfrm>
              <a:off x="6521080" y="2752936"/>
              <a:ext cx="2776200" cy="908799"/>
              <a:chOff x="636132" y="2173611"/>
              <a:chExt cx="3270369" cy="1070568"/>
            </a:xfrm>
          </p:grpSpPr>
          <p:sp>
            <p:nvSpPr>
              <p:cNvPr id="19" name="îṣļîḑé-TextBox 25"/>
              <p:cNvSpPr txBox="1"/>
              <p:nvPr/>
            </p:nvSpPr>
            <p:spPr bwMode="auto">
              <a:xfrm>
                <a:off x="636132" y="2659991"/>
                <a:ext cx="3270369" cy="584188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学习通首页搜索框进行自愿拓展阅读</a:t>
                </a:r>
              </a:p>
            </p:txBody>
          </p:sp>
          <p:sp>
            <p:nvSpPr>
              <p:cNvPr id="27" name="îṣļîḑé-TextBox 26"/>
              <p:cNvSpPr txBox="1"/>
              <p:nvPr/>
            </p:nvSpPr>
            <p:spPr bwMode="auto">
              <a:xfrm>
                <a:off x="789943" y="2173611"/>
                <a:ext cx="1949300" cy="281088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2800" b="1" dirty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课程拓展阅读</a:t>
                </a:r>
              </a:p>
            </p:txBody>
          </p:sp>
        </p:grpSp>
      </p:grpSp>
      <p:sp>
        <p:nvSpPr>
          <p:cNvPr id="28" name="îṣļîḑé-Freeform: Shape 2"/>
          <p:cNvSpPr/>
          <p:nvPr/>
        </p:nvSpPr>
        <p:spPr>
          <a:xfrm>
            <a:off x="3926205" y="2264410"/>
            <a:ext cx="3527425" cy="2832735"/>
          </a:xfrm>
          <a:custGeom>
            <a:avLst/>
            <a:gdLst>
              <a:gd name="connsiteX0" fmla="*/ 242980 w 3585882"/>
              <a:gd name="connsiteY0" fmla="*/ 2691317 h 2782757"/>
              <a:gd name="connsiteX1" fmla="*/ 0 w 3585882"/>
              <a:gd name="connsiteY1" fmla="*/ 1792941 h 2782757"/>
              <a:gd name="connsiteX2" fmla="*/ 1792941 w 3585882"/>
              <a:gd name="connsiteY2" fmla="*/ 0 h 2782757"/>
              <a:gd name="connsiteX3" fmla="*/ 3585882 w 3585882"/>
              <a:gd name="connsiteY3" fmla="*/ 1792941 h 2782757"/>
              <a:gd name="connsiteX4" fmla="*/ 3342903 w 3585882"/>
              <a:gd name="connsiteY4" fmla="*/ 2691317 h 2782757"/>
              <a:gd name="connsiteX5" fmla="*/ 334420 w 3585882"/>
              <a:gd name="connsiteY5" fmla="*/ 2782757 h 2782757"/>
              <a:gd name="connsiteX0-1" fmla="*/ 242980 w 3585882"/>
              <a:gd name="connsiteY0-2" fmla="*/ 2691317 h 2691317"/>
              <a:gd name="connsiteX1-3" fmla="*/ 0 w 3585882"/>
              <a:gd name="connsiteY1-4" fmla="*/ 1792941 h 2691317"/>
              <a:gd name="connsiteX2-5" fmla="*/ 1792941 w 3585882"/>
              <a:gd name="connsiteY2-6" fmla="*/ 0 h 2691317"/>
              <a:gd name="connsiteX3-7" fmla="*/ 3585882 w 3585882"/>
              <a:gd name="connsiteY3-8" fmla="*/ 1792941 h 2691317"/>
              <a:gd name="connsiteX4-9" fmla="*/ 3342903 w 3585882"/>
              <a:gd name="connsiteY4-10" fmla="*/ 2691317 h 2691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85882" h="2691317">
                <a:moveTo>
                  <a:pt x="242980" y="2691317"/>
                </a:moveTo>
                <a:cubicBezTo>
                  <a:pt x="87926" y="2427846"/>
                  <a:pt x="0" y="2120662"/>
                  <a:pt x="0" y="1792941"/>
                </a:cubicBezTo>
                <a:cubicBezTo>
                  <a:pt x="0" y="802727"/>
                  <a:pt x="802727" y="0"/>
                  <a:pt x="1792941" y="0"/>
                </a:cubicBezTo>
                <a:cubicBezTo>
                  <a:pt x="2783155" y="0"/>
                  <a:pt x="3585882" y="802727"/>
                  <a:pt x="3585882" y="1792941"/>
                </a:cubicBezTo>
                <a:cubicBezTo>
                  <a:pt x="3585882" y="2120662"/>
                  <a:pt x="3497956" y="2427846"/>
                  <a:pt x="3342903" y="2691317"/>
                </a:cubicBezTo>
              </a:path>
            </a:pathLst>
          </a:custGeom>
          <a:noFill/>
          <a:ln w="88900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ṣļîḑé-Oval 4"/>
          <p:cNvSpPr/>
          <p:nvPr/>
        </p:nvSpPr>
        <p:spPr>
          <a:xfrm>
            <a:off x="6750023" y="1847348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ṣļîḑé-Oval 7"/>
          <p:cNvSpPr/>
          <p:nvPr/>
        </p:nvSpPr>
        <p:spPr>
          <a:xfrm>
            <a:off x="5854446" y="2821669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ṣļîḑé-Oval 10"/>
          <p:cNvSpPr/>
          <p:nvPr/>
        </p:nvSpPr>
        <p:spPr>
          <a:xfrm>
            <a:off x="3308220" y="3748769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ṣļîḑé-Oval 13"/>
          <p:cNvSpPr/>
          <p:nvPr/>
        </p:nvSpPr>
        <p:spPr>
          <a:xfrm>
            <a:off x="3803292" y="1810518"/>
            <a:ext cx="494655" cy="494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ṣļîḑé-Freeform: Shape 28"/>
          <p:cNvSpPr/>
          <p:nvPr/>
        </p:nvSpPr>
        <p:spPr bwMode="auto">
          <a:xfrm>
            <a:off x="3803292" y="1820287"/>
            <a:ext cx="474903" cy="474903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ṣļîḑé-Freeform: Shape 29"/>
          <p:cNvSpPr/>
          <p:nvPr/>
        </p:nvSpPr>
        <p:spPr bwMode="auto">
          <a:xfrm>
            <a:off x="6750347" y="1847348"/>
            <a:ext cx="474903" cy="474903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ṣļîḑé-Freeform: Shape 30"/>
          <p:cNvSpPr/>
          <p:nvPr/>
        </p:nvSpPr>
        <p:spPr bwMode="auto">
          <a:xfrm>
            <a:off x="7566121" y="3545285"/>
            <a:ext cx="474903" cy="4749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ṣļîḑé-Freeform: Shape 31"/>
          <p:cNvSpPr/>
          <p:nvPr/>
        </p:nvSpPr>
        <p:spPr bwMode="auto">
          <a:xfrm>
            <a:off x="3328256" y="3768805"/>
            <a:ext cx="474903" cy="4749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ļîḑé-Oval 1"/>
          <p:cNvSpPr/>
          <p:nvPr/>
        </p:nvSpPr>
        <p:spPr>
          <a:xfrm>
            <a:off x="4144645" y="2522220"/>
            <a:ext cx="3080385" cy="2967990"/>
          </a:xfrm>
          <a:prstGeom prst="ellipse">
            <a:avLst/>
          </a:prstGeom>
          <a:blipFill dpi="0" rotWithShape="1">
            <a:blip r:embed="rId2"/>
            <a:srcRect/>
            <a:stretch>
              <a:fillRect l="-16738" r="-1655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6150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尔雅课程学习重要提示：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00225"/>
            <a:ext cx="10515600" cy="4351338"/>
          </a:xfrm>
        </p:spPr>
        <p:txBody>
          <a:bodyPr/>
          <a:lstStyle/>
          <a:p>
            <a:r>
              <a:rPr lang="zh-CN" altLang="en-US" dirty="0">
                <a:solidFill>
                  <a:srgbClr val="92D050"/>
                </a:solidFill>
              </a:rPr>
              <a:t>各位同学应该认真学习尔雅课程，科学合理安排学习时间，及时完成任务，积极参加活动，争取优异成绩。</a:t>
            </a:r>
            <a:endParaRPr lang="en-US" altLang="zh-CN" dirty="0">
              <a:solidFill>
                <a:srgbClr val="92D050"/>
              </a:solidFill>
            </a:endParaRPr>
          </a:p>
          <a:p>
            <a:endParaRPr lang="en-US" altLang="zh-CN" dirty="0">
              <a:solidFill>
                <a:srgbClr val="92D050"/>
              </a:solidFill>
            </a:endParaRPr>
          </a:p>
          <a:p>
            <a:r>
              <a:rPr lang="zh-CN" altLang="en-US" dirty="0">
                <a:solidFill>
                  <a:srgbClr val="92D050"/>
                </a:solidFill>
              </a:rPr>
              <a:t>坚持诚信学习，维护良好风气。对不诚信学习者将采取记录不良学习行为，定期向学校提交作弊学生名单，由学校根据相关校规校纪惩处。</a:t>
            </a:r>
            <a:endParaRPr lang="en-US" altLang="zh-CN" dirty="0">
              <a:solidFill>
                <a:srgbClr val="92D050"/>
              </a:solidFill>
            </a:endParaRPr>
          </a:p>
          <a:p>
            <a:endParaRPr lang="en-US" altLang="zh-CN" dirty="0">
              <a:solidFill>
                <a:srgbClr val="92D050"/>
              </a:solidFill>
            </a:endParaRPr>
          </a:p>
          <a:p>
            <a:r>
              <a:rPr lang="zh-CN" altLang="en-US" dirty="0">
                <a:solidFill>
                  <a:srgbClr val="92D050"/>
                </a:solidFill>
              </a:rPr>
              <a:t>遵守国家相关法律法规规定，不得在任何评论区发布不负责任的言论，违者将被依法追究责任。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09" y="0"/>
            <a:ext cx="12432703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3253" y="0"/>
            <a:ext cx="7485493" cy="6858000"/>
          </a:xfrm>
          <a:prstGeom prst="rect">
            <a:avLst/>
          </a:prstGeom>
        </p:spPr>
      </p:pic>
      <p:sp>
        <p:nvSpPr>
          <p:cNvPr id="13" name="TextBox 11"/>
          <p:cNvSpPr txBox="1"/>
          <p:nvPr/>
        </p:nvSpPr>
        <p:spPr>
          <a:xfrm flipH="1">
            <a:off x="3740911" y="2276872"/>
            <a:ext cx="4653803" cy="1897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73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anose="03050402040302040404" pitchFamily="66" charset="0"/>
              </a:rPr>
              <a:t>Thanks</a:t>
            </a:r>
            <a:endParaRPr lang="id-ID" sz="1173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ddyup Std" panose="030504020403020404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4"/>
          <p:cNvSpPr/>
          <p:nvPr/>
        </p:nvSpPr>
        <p:spPr>
          <a:xfrm>
            <a:off x="8493543" y="1871516"/>
            <a:ext cx="2156375" cy="53909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实时分享交流</a:t>
            </a:r>
          </a:p>
        </p:txBody>
      </p:sp>
      <p:sp>
        <p:nvSpPr>
          <p:cNvPr id="5" name="Rectangle: Rounded Corners 5"/>
          <p:cNvSpPr/>
          <p:nvPr/>
        </p:nvSpPr>
        <p:spPr>
          <a:xfrm>
            <a:off x="7642873" y="4967025"/>
            <a:ext cx="2156375" cy="53909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海量学习资源</a:t>
            </a:r>
          </a:p>
        </p:txBody>
      </p:sp>
      <p:sp>
        <p:nvSpPr>
          <p:cNvPr id="6" name="Rectangle: Rounded Corners 6"/>
          <p:cNvSpPr/>
          <p:nvPr/>
        </p:nvSpPr>
        <p:spPr>
          <a:xfrm>
            <a:off x="8168803" y="3230169"/>
            <a:ext cx="2156375" cy="5390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拓展式学习</a:t>
            </a:r>
          </a:p>
        </p:txBody>
      </p:sp>
      <p:sp>
        <p:nvSpPr>
          <p:cNvPr id="7" name="Rectangle: Rounded Corners 7"/>
          <p:cNvSpPr/>
          <p:nvPr/>
        </p:nvSpPr>
        <p:spPr>
          <a:xfrm>
            <a:off x="1931481" y="3533261"/>
            <a:ext cx="2156375" cy="53909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个性化学习</a:t>
            </a:r>
          </a:p>
        </p:txBody>
      </p:sp>
      <p:sp>
        <p:nvSpPr>
          <p:cNvPr id="8" name="Rectangle: Rounded Corners 8"/>
          <p:cNvSpPr/>
          <p:nvPr/>
        </p:nvSpPr>
        <p:spPr>
          <a:xfrm>
            <a:off x="1389647" y="2088009"/>
            <a:ext cx="2156375" cy="53909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508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门课程</a:t>
            </a:r>
          </a:p>
        </p:txBody>
      </p:sp>
      <p:sp>
        <p:nvSpPr>
          <p:cNvPr id="9" name="Rectangle: Rounded Corners 9"/>
          <p:cNvSpPr/>
          <p:nvPr/>
        </p:nvSpPr>
        <p:spPr>
          <a:xfrm>
            <a:off x="1562843" y="4878113"/>
            <a:ext cx="2156375" cy="5390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碎片化学习</a:t>
            </a:r>
          </a:p>
        </p:txBody>
      </p:sp>
      <p:sp>
        <p:nvSpPr>
          <p:cNvPr id="10" name="Freeform: Shape 10"/>
          <p:cNvSpPr/>
          <p:nvPr/>
        </p:nvSpPr>
        <p:spPr bwMode="auto">
          <a:xfrm>
            <a:off x="6279395" y="2122076"/>
            <a:ext cx="2166741" cy="362627"/>
          </a:xfrm>
          <a:custGeom>
            <a:avLst/>
            <a:gdLst>
              <a:gd name="T0" fmla="*/ 339 w 902"/>
              <a:gd name="T1" fmla="*/ 147 h 151"/>
              <a:gd name="T2" fmla="*/ 342 w 902"/>
              <a:gd name="T3" fmla="*/ 151 h 151"/>
              <a:gd name="T4" fmla="*/ 480 w 902"/>
              <a:gd name="T5" fmla="*/ 13 h 151"/>
              <a:gd name="T6" fmla="*/ 902 w 902"/>
              <a:gd name="T7" fmla="*/ 13 h 151"/>
              <a:gd name="T8" fmla="*/ 902 w 902"/>
              <a:gd name="T9" fmla="*/ 3 h 151"/>
              <a:gd name="T10" fmla="*/ 475 w 902"/>
              <a:gd name="T11" fmla="*/ 3 h 151"/>
              <a:gd name="T12" fmla="*/ 475 w 902"/>
              <a:gd name="T13" fmla="*/ 5 h 151"/>
              <a:gd name="T14" fmla="*/ 475 w 902"/>
              <a:gd name="T15" fmla="*/ 4 h 151"/>
              <a:gd name="T16" fmla="*/ 340 w 902"/>
              <a:gd name="T17" fmla="*/ 139 h 151"/>
              <a:gd name="T18" fmla="*/ 0 w 902"/>
              <a:gd name="T19" fmla="*/ 0 h 151"/>
              <a:gd name="T20" fmla="*/ 0 w 902"/>
              <a:gd name="T21" fmla="*/ 7 h 151"/>
              <a:gd name="T22" fmla="*/ 339 w 902"/>
              <a:gd name="T23" fmla="*/ 148 h 151"/>
              <a:gd name="T24" fmla="*/ 339 w 902"/>
              <a:gd name="T2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2" h="151">
                <a:moveTo>
                  <a:pt x="339" y="147"/>
                </a:moveTo>
                <a:cubicBezTo>
                  <a:pt x="342" y="151"/>
                  <a:pt x="342" y="151"/>
                  <a:pt x="342" y="151"/>
                </a:cubicBezTo>
                <a:cubicBezTo>
                  <a:pt x="480" y="13"/>
                  <a:pt x="480" y="13"/>
                  <a:pt x="480" y="13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902" y="3"/>
                  <a:pt x="902" y="3"/>
                  <a:pt x="902" y="3"/>
                </a:cubicBezTo>
                <a:cubicBezTo>
                  <a:pt x="475" y="3"/>
                  <a:pt x="475" y="3"/>
                  <a:pt x="475" y="3"/>
                </a:cubicBezTo>
                <a:cubicBezTo>
                  <a:pt x="475" y="5"/>
                  <a:pt x="475" y="5"/>
                  <a:pt x="475" y="5"/>
                </a:cubicBezTo>
                <a:cubicBezTo>
                  <a:pt x="475" y="4"/>
                  <a:pt x="475" y="4"/>
                  <a:pt x="475" y="4"/>
                </a:cubicBezTo>
                <a:cubicBezTo>
                  <a:pt x="340" y="139"/>
                  <a:pt x="340" y="139"/>
                  <a:pt x="340" y="139"/>
                </a:cubicBezTo>
                <a:cubicBezTo>
                  <a:pt x="243" y="60"/>
                  <a:pt x="125" y="1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28" y="20"/>
                  <a:pt x="244" y="70"/>
                  <a:pt x="339" y="148"/>
                </a:cubicBezTo>
                <a:lnTo>
                  <a:pt x="339" y="1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: Shape 11"/>
          <p:cNvSpPr/>
          <p:nvPr/>
        </p:nvSpPr>
        <p:spPr bwMode="auto">
          <a:xfrm>
            <a:off x="3809563" y="4826444"/>
            <a:ext cx="2166741" cy="362627"/>
          </a:xfrm>
          <a:custGeom>
            <a:avLst/>
            <a:gdLst>
              <a:gd name="T0" fmla="*/ 564 w 902"/>
              <a:gd name="T1" fmla="*/ 3 h 151"/>
              <a:gd name="T2" fmla="*/ 560 w 902"/>
              <a:gd name="T3" fmla="*/ 0 h 151"/>
              <a:gd name="T4" fmla="*/ 422 w 902"/>
              <a:gd name="T5" fmla="*/ 138 h 151"/>
              <a:gd name="T6" fmla="*/ 0 w 902"/>
              <a:gd name="T7" fmla="*/ 138 h 151"/>
              <a:gd name="T8" fmla="*/ 0 w 902"/>
              <a:gd name="T9" fmla="*/ 148 h 151"/>
              <a:gd name="T10" fmla="*/ 427 w 902"/>
              <a:gd name="T11" fmla="*/ 148 h 151"/>
              <a:gd name="T12" fmla="*/ 427 w 902"/>
              <a:gd name="T13" fmla="*/ 146 h 151"/>
              <a:gd name="T14" fmla="*/ 428 w 902"/>
              <a:gd name="T15" fmla="*/ 146 h 151"/>
              <a:gd name="T16" fmla="*/ 562 w 902"/>
              <a:gd name="T17" fmla="*/ 12 h 151"/>
              <a:gd name="T18" fmla="*/ 902 w 902"/>
              <a:gd name="T19" fmla="*/ 151 h 151"/>
              <a:gd name="T20" fmla="*/ 902 w 902"/>
              <a:gd name="T21" fmla="*/ 144 h 151"/>
              <a:gd name="T22" fmla="*/ 564 w 902"/>
              <a:gd name="T23" fmla="*/ 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2" h="151">
                <a:moveTo>
                  <a:pt x="564" y="3"/>
                </a:moveTo>
                <a:cubicBezTo>
                  <a:pt x="560" y="0"/>
                  <a:pt x="560" y="0"/>
                  <a:pt x="560" y="0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0" y="148"/>
                  <a:pt x="0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562" y="12"/>
                  <a:pt x="562" y="12"/>
                  <a:pt x="562" y="12"/>
                </a:cubicBezTo>
                <a:cubicBezTo>
                  <a:pt x="660" y="91"/>
                  <a:pt x="777" y="139"/>
                  <a:pt x="902" y="151"/>
                </a:cubicBezTo>
                <a:cubicBezTo>
                  <a:pt x="902" y="144"/>
                  <a:pt x="902" y="144"/>
                  <a:pt x="902" y="144"/>
                </a:cubicBezTo>
                <a:cubicBezTo>
                  <a:pt x="775" y="131"/>
                  <a:pt x="658" y="80"/>
                  <a:pt x="564" y="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: Shape 12"/>
          <p:cNvSpPr/>
          <p:nvPr/>
        </p:nvSpPr>
        <p:spPr bwMode="auto">
          <a:xfrm>
            <a:off x="7304129" y="2677743"/>
            <a:ext cx="811851" cy="838915"/>
          </a:xfrm>
          <a:custGeom>
            <a:avLst/>
            <a:gdLst>
              <a:gd name="T0" fmla="*/ 338 w 338"/>
              <a:gd name="T1" fmla="*/ 349 h 349"/>
              <a:gd name="T2" fmla="*/ 338 w 338"/>
              <a:gd name="T3" fmla="*/ 339 h 349"/>
              <a:gd name="T4" fmla="*/ 148 w 338"/>
              <a:gd name="T5" fmla="*/ 339 h 349"/>
              <a:gd name="T6" fmla="*/ 6 w 338"/>
              <a:gd name="T7" fmla="*/ 0 h 349"/>
              <a:gd name="T8" fmla="*/ 0 w 338"/>
              <a:gd name="T9" fmla="*/ 5 h 349"/>
              <a:gd name="T10" fmla="*/ 141 w 338"/>
              <a:gd name="T11" fmla="*/ 344 h 349"/>
              <a:gd name="T12" fmla="*/ 141 w 338"/>
              <a:gd name="T13" fmla="*/ 344 h 349"/>
              <a:gd name="T14" fmla="*/ 141 w 338"/>
              <a:gd name="T15" fmla="*/ 349 h 349"/>
              <a:gd name="T16" fmla="*/ 338 w 338"/>
              <a:gd name="T1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338" y="349"/>
                </a:moveTo>
                <a:cubicBezTo>
                  <a:pt x="338" y="339"/>
                  <a:pt x="338" y="339"/>
                  <a:pt x="338" y="339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35" y="214"/>
                  <a:pt x="86" y="97"/>
                  <a:pt x="6" y="0"/>
                </a:cubicBezTo>
                <a:cubicBezTo>
                  <a:pt x="0" y="5"/>
                  <a:pt x="0" y="5"/>
                  <a:pt x="0" y="5"/>
                </a:cubicBezTo>
                <a:cubicBezTo>
                  <a:pt x="78" y="100"/>
                  <a:pt x="128" y="216"/>
                  <a:pt x="141" y="344"/>
                </a:cubicBezTo>
                <a:cubicBezTo>
                  <a:pt x="141" y="344"/>
                  <a:pt x="141" y="344"/>
                  <a:pt x="141" y="344"/>
                </a:cubicBezTo>
                <a:cubicBezTo>
                  <a:pt x="141" y="349"/>
                  <a:pt x="141" y="349"/>
                  <a:pt x="141" y="349"/>
                </a:cubicBezTo>
                <a:lnTo>
                  <a:pt x="338" y="3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: Shape 13"/>
          <p:cNvSpPr/>
          <p:nvPr/>
        </p:nvSpPr>
        <p:spPr bwMode="auto">
          <a:xfrm>
            <a:off x="3593068" y="2343984"/>
            <a:ext cx="1363911" cy="1160047"/>
          </a:xfrm>
          <a:custGeom>
            <a:avLst/>
            <a:gdLst>
              <a:gd name="T0" fmla="*/ 556 w 568"/>
              <a:gd name="T1" fmla="*/ 143 h 483"/>
              <a:gd name="T2" fmla="*/ 417 w 568"/>
              <a:gd name="T3" fmla="*/ 483 h 483"/>
              <a:gd name="T4" fmla="*/ 424 w 568"/>
              <a:gd name="T5" fmla="*/ 483 h 483"/>
              <a:gd name="T6" fmla="*/ 565 w 568"/>
              <a:gd name="T7" fmla="*/ 144 h 483"/>
              <a:gd name="T8" fmla="*/ 565 w 568"/>
              <a:gd name="T9" fmla="*/ 144 h 483"/>
              <a:gd name="T10" fmla="*/ 568 w 568"/>
              <a:gd name="T11" fmla="*/ 141 h 483"/>
              <a:gd name="T12" fmla="*/ 429 w 568"/>
              <a:gd name="T13" fmla="*/ 1 h 483"/>
              <a:gd name="T14" fmla="*/ 427 w 568"/>
              <a:gd name="T15" fmla="*/ 3 h 483"/>
              <a:gd name="T16" fmla="*/ 427 w 568"/>
              <a:gd name="T17" fmla="*/ 0 h 483"/>
              <a:gd name="T18" fmla="*/ 0 w 568"/>
              <a:gd name="T19" fmla="*/ 0 h 483"/>
              <a:gd name="T20" fmla="*/ 0 w 568"/>
              <a:gd name="T21" fmla="*/ 10 h 483"/>
              <a:gd name="T22" fmla="*/ 423 w 568"/>
              <a:gd name="T23" fmla="*/ 10 h 483"/>
              <a:gd name="T24" fmla="*/ 556 w 568"/>
              <a:gd name="T25" fmla="*/ 14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" h="483">
                <a:moveTo>
                  <a:pt x="556" y="143"/>
                </a:moveTo>
                <a:cubicBezTo>
                  <a:pt x="477" y="240"/>
                  <a:pt x="429" y="358"/>
                  <a:pt x="417" y="483"/>
                </a:cubicBezTo>
                <a:cubicBezTo>
                  <a:pt x="424" y="483"/>
                  <a:pt x="424" y="483"/>
                  <a:pt x="424" y="483"/>
                </a:cubicBezTo>
                <a:cubicBezTo>
                  <a:pt x="437" y="355"/>
                  <a:pt x="488" y="239"/>
                  <a:pt x="565" y="144"/>
                </a:cubicBezTo>
                <a:cubicBezTo>
                  <a:pt x="565" y="144"/>
                  <a:pt x="565" y="144"/>
                  <a:pt x="565" y="144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429" y="1"/>
                  <a:pt x="429" y="1"/>
                  <a:pt x="429" y="1"/>
                </a:cubicBezTo>
                <a:cubicBezTo>
                  <a:pt x="427" y="3"/>
                  <a:pt x="427" y="3"/>
                  <a:pt x="427" y="3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23" y="10"/>
                  <a:pt x="423" y="10"/>
                  <a:pt x="423" y="10"/>
                </a:cubicBezTo>
                <a:lnTo>
                  <a:pt x="55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: Shape 14"/>
          <p:cNvSpPr/>
          <p:nvPr/>
        </p:nvSpPr>
        <p:spPr bwMode="auto">
          <a:xfrm>
            <a:off x="4137909" y="3794489"/>
            <a:ext cx="811851" cy="838915"/>
          </a:xfrm>
          <a:custGeom>
            <a:avLst/>
            <a:gdLst>
              <a:gd name="T0" fmla="*/ 0 w 338"/>
              <a:gd name="T1" fmla="*/ 0 h 349"/>
              <a:gd name="T2" fmla="*/ 0 w 338"/>
              <a:gd name="T3" fmla="*/ 10 h 349"/>
              <a:gd name="T4" fmla="*/ 191 w 338"/>
              <a:gd name="T5" fmla="*/ 10 h 349"/>
              <a:gd name="T6" fmla="*/ 332 w 338"/>
              <a:gd name="T7" fmla="*/ 349 h 349"/>
              <a:gd name="T8" fmla="*/ 338 w 338"/>
              <a:gd name="T9" fmla="*/ 343 h 349"/>
              <a:gd name="T10" fmla="*/ 197 w 338"/>
              <a:gd name="T11" fmla="*/ 5 h 349"/>
              <a:gd name="T12" fmla="*/ 197 w 338"/>
              <a:gd name="T13" fmla="*/ 5 h 349"/>
              <a:gd name="T14" fmla="*/ 197 w 338"/>
              <a:gd name="T15" fmla="*/ 0 h 349"/>
              <a:gd name="T16" fmla="*/ 0 w 33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204" y="135"/>
                  <a:pt x="253" y="252"/>
                  <a:pt x="332" y="349"/>
                </a:cubicBezTo>
                <a:cubicBezTo>
                  <a:pt x="338" y="343"/>
                  <a:pt x="338" y="343"/>
                  <a:pt x="338" y="343"/>
                </a:cubicBezTo>
                <a:cubicBezTo>
                  <a:pt x="261" y="249"/>
                  <a:pt x="210" y="132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7" y="0"/>
                  <a:pt x="197" y="0"/>
                  <a:pt x="19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: Shape 15"/>
          <p:cNvSpPr/>
          <p:nvPr/>
        </p:nvSpPr>
        <p:spPr bwMode="auto">
          <a:xfrm>
            <a:off x="7296913" y="3807117"/>
            <a:ext cx="1362107" cy="1160047"/>
          </a:xfrm>
          <a:custGeom>
            <a:avLst/>
            <a:gdLst>
              <a:gd name="T0" fmla="*/ 145 w 567"/>
              <a:gd name="T1" fmla="*/ 473 h 483"/>
              <a:gd name="T2" fmla="*/ 12 w 567"/>
              <a:gd name="T3" fmla="*/ 340 h 483"/>
              <a:gd name="T4" fmla="*/ 151 w 567"/>
              <a:gd name="T5" fmla="*/ 0 h 483"/>
              <a:gd name="T6" fmla="*/ 144 w 567"/>
              <a:gd name="T7" fmla="*/ 0 h 483"/>
              <a:gd name="T8" fmla="*/ 3 w 567"/>
              <a:gd name="T9" fmla="*/ 338 h 483"/>
              <a:gd name="T10" fmla="*/ 4 w 567"/>
              <a:gd name="T11" fmla="*/ 338 h 483"/>
              <a:gd name="T12" fmla="*/ 0 w 567"/>
              <a:gd name="T13" fmla="*/ 342 h 483"/>
              <a:gd name="T14" fmla="*/ 140 w 567"/>
              <a:gd name="T15" fmla="*/ 481 h 483"/>
              <a:gd name="T16" fmla="*/ 140 w 567"/>
              <a:gd name="T17" fmla="*/ 481 h 483"/>
              <a:gd name="T18" fmla="*/ 140 w 567"/>
              <a:gd name="T19" fmla="*/ 483 h 483"/>
              <a:gd name="T20" fmla="*/ 567 w 567"/>
              <a:gd name="T21" fmla="*/ 483 h 483"/>
              <a:gd name="T22" fmla="*/ 567 w 567"/>
              <a:gd name="T23" fmla="*/ 473 h 483"/>
              <a:gd name="T24" fmla="*/ 145 w 567"/>
              <a:gd name="T25" fmla="*/ 47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7" h="483">
                <a:moveTo>
                  <a:pt x="145" y="473"/>
                </a:moveTo>
                <a:cubicBezTo>
                  <a:pt x="12" y="340"/>
                  <a:pt x="12" y="340"/>
                  <a:pt x="12" y="340"/>
                </a:cubicBezTo>
                <a:cubicBezTo>
                  <a:pt x="91" y="242"/>
                  <a:pt x="139" y="125"/>
                  <a:pt x="15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1" y="127"/>
                  <a:pt x="81" y="244"/>
                  <a:pt x="3" y="338"/>
                </a:cubicBezTo>
                <a:cubicBezTo>
                  <a:pt x="4" y="338"/>
                  <a:pt x="4" y="338"/>
                  <a:pt x="4" y="338"/>
                </a:cubicBezTo>
                <a:cubicBezTo>
                  <a:pt x="0" y="342"/>
                  <a:pt x="0" y="342"/>
                  <a:pt x="0" y="342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3"/>
                  <a:pt x="140" y="483"/>
                  <a:pt x="140" y="483"/>
                </a:cubicBezTo>
                <a:cubicBezTo>
                  <a:pt x="567" y="483"/>
                  <a:pt x="567" y="483"/>
                  <a:pt x="567" y="483"/>
                </a:cubicBezTo>
                <a:cubicBezTo>
                  <a:pt x="567" y="473"/>
                  <a:pt x="567" y="473"/>
                  <a:pt x="567" y="473"/>
                </a:cubicBezTo>
                <a:lnTo>
                  <a:pt x="145" y="4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4610588" y="2138315"/>
            <a:ext cx="3032715" cy="3041736"/>
            <a:chOff x="4762500" y="2147889"/>
            <a:chExt cx="2668588" cy="2676525"/>
          </a:xfrm>
        </p:grpSpPr>
        <p:sp>
          <p:nvSpPr>
            <p:cNvPr id="18" name="Freeform: Shape 18"/>
            <p:cNvSpPr/>
            <p:nvPr/>
          </p:nvSpPr>
          <p:spPr bwMode="auto">
            <a:xfrm>
              <a:off x="4762500" y="2625726"/>
              <a:ext cx="444500" cy="74136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: Shape 19"/>
            <p:cNvSpPr/>
            <p:nvPr/>
          </p:nvSpPr>
          <p:spPr bwMode="auto">
            <a:xfrm>
              <a:off x="4762500" y="3597276"/>
              <a:ext cx="442913" cy="7334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: Shape 20"/>
            <p:cNvSpPr/>
            <p:nvPr/>
          </p:nvSpPr>
          <p:spPr bwMode="auto">
            <a:xfrm>
              <a:off x="5240338" y="4368801"/>
              <a:ext cx="742950" cy="455613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: Shape 21"/>
            <p:cNvSpPr/>
            <p:nvPr/>
          </p:nvSpPr>
          <p:spPr bwMode="auto">
            <a:xfrm>
              <a:off x="6194425" y="4373564"/>
              <a:ext cx="741363" cy="434975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: Shape 22"/>
            <p:cNvSpPr/>
            <p:nvPr/>
          </p:nvSpPr>
          <p:spPr bwMode="auto">
            <a:xfrm>
              <a:off x="6980238" y="3597276"/>
              <a:ext cx="450850" cy="742950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: Shape 23"/>
            <p:cNvSpPr/>
            <p:nvPr/>
          </p:nvSpPr>
          <p:spPr bwMode="auto">
            <a:xfrm>
              <a:off x="6991350" y="2632076"/>
              <a:ext cx="439738" cy="74453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: Shape 24"/>
            <p:cNvSpPr/>
            <p:nvPr/>
          </p:nvSpPr>
          <p:spPr bwMode="auto">
            <a:xfrm>
              <a:off x="6211888" y="2147889"/>
              <a:ext cx="741363" cy="444500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: Shape 25"/>
            <p:cNvSpPr/>
            <p:nvPr/>
          </p:nvSpPr>
          <p:spPr bwMode="auto">
            <a:xfrm>
              <a:off x="5249863" y="2147889"/>
              <a:ext cx="741363" cy="438150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7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5670419" y="3034929"/>
              <a:ext cx="903360" cy="930324"/>
              <a:chOff x="3681413" y="3632200"/>
              <a:chExt cx="638175" cy="657225"/>
            </a:xfrm>
            <a:solidFill>
              <a:schemeClr val="tx2"/>
            </a:solidFill>
          </p:grpSpPr>
          <p:sp>
            <p:nvSpPr>
              <p:cNvPr id="27" name="Freeform: Shape 27"/>
              <p:cNvSpPr/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: Shape 28"/>
              <p:cNvSpPr/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: Shape 29"/>
              <p:cNvSpPr/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: Shape 30"/>
              <p:cNvSpPr/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: Shape 31"/>
              <p:cNvSpPr/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: Shape 32"/>
              <p:cNvSpPr/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: Shape 33"/>
              <p:cNvSpPr/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34"/>
              <p:cNvSpPr/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: Shape 35"/>
              <p:cNvSpPr/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Title 1"/>
          <p:cNvSpPr txBox="1"/>
          <p:nvPr/>
        </p:nvSpPr>
        <p:spPr>
          <a:xfrm>
            <a:off x="305436" y="990095"/>
            <a:ext cx="11761058" cy="50596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defRPr>
            </a:lvl1pPr>
          </a:lstStyle>
          <a:p>
            <a:r>
              <a:rPr lang="zh-CN" altLang="en-US" sz="3200" dirty="0">
                <a:solidFill>
                  <a:schemeClr val="bg2"/>
                </a:solidFill>
              </a:rPr>
              <a:t>尔雅</a:t>
            </a:r>
            <a:r>
              <a:rPr lang="en-US" altLang="zh-CN" sz="3200" dirty="0">
                <a:solidFill>
                  <a:schemeClr val="bg2"/>
                </a:solidFill>
              </a:rPr>
              <a:t>——5500</a:t>
            </a:r>
            <a:r>
              <a:rPr lang="zh-CN" altLang="en-US" sz="3200" dirty="0">
                <a:solidFill>
                  <a:schemeClr val="bg2"/>
                </a:solidFill>
              </a:rPr>
              <a:t>多万人次，</a:t>
            </a:r>
            <a:r>
              <a:rPr lang="en-US" altLang="zh-CN" sz="3200" dirty="0">
                <a:solidFill>
                  <a:schemeClr val="bg2"/>
                </a:solidFill>
              </a:rPr>
              <a:t>1950</a:t>
            </a:r>
            <a:r>
              <a:rPr lang="zh-CN" altLang="en-US" sz="3200" dirty="0">
                <a:solidFill>
                  <a:schemeClr val="bg2"/>
                </a:solidFill>
              </a:rPr>
              <a:t>多所高校的共同选择通识类课程</a:t>
            </a:r>
          </a:p>
        </p:txBody>
      </p:sp>
      <p:pic>
        <p:nvPicPr>
          <p:cNvPr id="201733" name="图片 12"/>
          <p:cNvPicPr>
            <a:picLocks noChangeAspect="1"/>
          </p:cNvPicPr>
          <p:nvPr/>
        </p:nvPicPr>
        <p:blipFill>
          <a:blip r:embed="rId4"/>
          <a:srcRect t="-1485" r="57956"/>
          <a:stretch>
            <a:fillRect/>
          </a:stretch>
        </p:blipFill>
        <p:spPr>
          <a:xfrm>
            <a:off x="305435" y="94615"/>
            <a:ext cx="1485900" cy="70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6926" y="2951544"/>
            <a:ext cx="895880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ED7D31"/>
                </a:solidFill>
              </a:rPr>
              <a:t>二</a:t>
            </a:r>
            <a:r>
              <a:rPr lang="en-US" altLang="zh-CN" sz="6000" dirty="0">
                <a:solidFill>
                  <a:srgbClr val="ED7D31"/>
                </a:solidFill>
              </a:rPr>
              <a:t>.</a:t>
            </a:r>
            <a:r>
              <a:rPr lang="zh-CN" altLang="en-US" sz="6000" dirty="0">
                <a:solidFill>
                  <a:srgbClr val="ED7D31"/>
                </a:solidFill>
              </a:rPr>
              <a:t>如何学习尔雅课程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6780" y="918210"/>
            <a:ext cx="9671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尔雅通识课学习大体流程</a:t>
            </a:r>
          </a:p>
        </p:txBody>
      </p:sp>
      <p:sp>
        <p:nvSpPr>
          <p:cNvPr id="5" name="椭圆 4"/>
          <p:cNvSpPr/>
          <p:nvPr/>
        </p:nvSpPr>
        <p:spPr>
          <a:xfrm>
            <a:off x="1166341" y="2730845"/>
            <a:ext cx="1940011" cy="1940011"/>
          </a:xfrm>
          <a:prstGeom prst="ellipse">
            <a:avLst/>
          </a:prstGeom>
          <a:solidFill>
            <a:srgbClr val="ED0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登录</a:t>
            </a:r>
            <a:endParaRPr lang="en-US" altLang="zh-CN" sz="3600" b="1" dirty="0"/>
          </a:p>
          <a:p>
            <a:pPr algn="ctr"/>
            <a:r>
              <a:rPr lang="zh-CN" altLang="en-US" sz="3600" b="1" dirty="0"/>
              <a:t>平台或</a:t>
            </a:r>
            <a:r>
              <a:rPr lang="en-US" altLang="zh-CN" sz="3600" b="1" dirty="0"/>
              <a:t>APP</a:t>
            </a:r>
            <a:endParaRPr lang="zh-CN" altLang="en-US" sz="3600" b="1" dirty="0"/>
          </a:p>
        </p:txBody>
      </p:sp>
      <p:sp>
        <p:nvSpPr>
          <p:cNvPr id="7" name="椭圆 6"/>
          <p:cNvSpPr/>
          <p:nvPr/>
        </p:nvSpPr>
        <p:spPr>
          <a:xfrm>
            <a:off x="5125994" y="2659871"/>
            <a:ext cx="1940011" cy="194001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完成考核项目</a:t>
            </a:r>
          </a:p>
        </p:txBody>
      </p:sp>
      <p:sp>
        <p:nvSpPr>
          <p:cNvPr id="8" name="椭圆 7"/>
          <p:cNvSpPr/>
          <p:nvPr/>
        </p:nvSpPr>
        <p:spPr>
          <a:xfrm>
            <a:off x="9260017" y="2730843"/>
            <a:ext cx="1940011" cy="19400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考试取得</a:t>
            </a:r>
            <a:endParaRPr lang="en-US" altLang="zh-CN" sz="3600" b="1" dirty="0"/>
          </a:p>
          <a:p>
            <a:pPr algn="ctr"/>
            <a:r>
              <a:rPr lang="zh-CN" altLang="en-US" sz="3600" b="1" dirty="0"/>
              <a:t>成绩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032510" y="929005"/>
            <a:ext cx="10126980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进入本校学习网址：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cfxy.fanya.chaoxing.com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340" y="99060"/>
            <a:ext cx="66052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、电脑</a:t>
            </a:r>
            <a:r>
              <a:rPr lang="en-US" altLang="zh-CN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端登录平台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C34E63C-574D-445E-A62D-39974D2BD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317" y="1616664"/>
            <a:ext cx="7424458" cy="52413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931347" y="623665"/>
            <a:ext cx="4008412" cy="623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C000"/>
                </a:solidFill>
              </a:rPr>
              <a:t>输入账号（学号）</a:t>
            </a:r>
            <a:endParaRPr lang="en-US" altLang="zh-CN" sz="3200" b="1" dirty="0">
              <a:solidFill>
                <a:srgbClr val="FFC00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70C0"/>
                </a:solidFill>
              </a:rPr>
              <a:t>密码（初始密码）：         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s654321s</a:t>
            </a:r>
          </a:p>
          <a:p>
            <a:pPr>
              <a:lnSpc>
                <a:spcPct val="140000"/>
              </a:lnSpc>
            </a:pP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如果之前在手机端“学习通”修改过密码的，用已修改的密码登录即可。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40000"/>
              </a:lnSpc>
            </a:pP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725BB20-AB79-402A-B12D-1CEF89CCA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2" y="819150"/>
            <a:ext cx="7820025" cy="5219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509940D-0CEF-425A-BBE1-75FD47EA0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38" y="718724"/>
            <a:ext cx="6361861" cy="501957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65900" y="1090658"/>
            <a:ext cx="50673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</a:rPr>
              <a:t>第一次登录需要输入手机号绑定，请按照系统提示进行设置</a:t>
            </a:r>
            <a:endParaRPr lang="en-US" altLang="zh-CN" sz="2800" dirty="0">
              <a:solidFill>
                <a:schemeClr val="accent4"/>
              </a:solidFill>
            </a:endParaRPr>
          </a:p>
          <a:p>
            <a:endParaRPr lang="en-US" altLang="zh-CN" sz="2800" dirty="0">
              <a:solidFill>
                <a:schemeClr val="accent4"/>
              </a:solidFill>
            </a:endParaRPr>
          </a:p>
          <a:p>
            <a:r>
              <a:rPr lang="zh-CN" altLang="en-US" sz="2800" dirty="0">
                <a:solidFill>
                  <a:schemeClr val="accent4"/>
                </a:solidFill>
              </a:rPr>
              <a:t>绑定手机后，根据提示修改密码，一定要保管好自己的密码，以免出现问题，影响成绩。</a:t>
            </a:r>
            <a:endParaRPr lang="en-US" altLang="zh-CN" sz="2800" dirty="0">
              <a:solidFill>
                <a:schemeClr val="accent4"/>
              </a:solidFill>
            </a:endParaRPr>
          </a:p>
          <a:p>
            <a:endParaRPr lang="zh-CN" altLang="en-US" sz="2800" dirty="0">
              <a:solidFill>
                <a:schemeClr val="accent4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5899" y="4922585"/>
            <a:ext cx="506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</a:rPr>
              <a:t>绑定手机：方便及时找回密码。</a:t>
            </a:r>
          </a:p>
        </p:txBody>
      </p:sp>
      <p:sp>
        <p:nvSpPr>
          <p:cNvPr id="9" name="箭头: 右 8"/>
          <p:cNvSpPr/>
          <p:nvPr/>
        </p:nvSpPr>
        <p:spPr>
          <a:xfrm rot="5400000">
            <a:off x="2420746" y="2228005"/>
            <a:ext cx="2165216" cy="23677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575" y="23495"/>
            <a:ext cx="12134215" cy="87716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200000"/>
              </a:lnSpc>
            </a:pP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尔雅课程时间节点</a:t>
            </a:r>
            <a:r>
              <a:rPr lang="zh-CN" sz="4400" b="1" dirty="0">
                <a:solidFill>
                  <a:srgbClr val="0070C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en-US" altLang="zh-CN" sz="4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sz="3200" b="1" dirty="0">
              <a:solidFill>
                <a:schemeClr val="accent4"/>
              </a:solidFill>
              <a:effectLst/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  </a:t>
            </a:r>
            <a:r>
              <a:rPr lang="zh-CN" sz="3200" b="1" dirty="0">
                <a:solidFill>
                  <a:schemeClr val="accent4"/>
                </a:solidFill>
                <a:effectLst/>
                <a:sym typeface="+mn-ea"/>
              </a:rPr>
              <a:t>学习时间：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20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21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年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0</a:t>
            </a:r>
            <a:r>
              <a:rPr lang="en-US" altLang="zh-CN" sz="3200" b="1" dirty="0">
                <a:solidFill>
                  <a:schemeClr val="accent4"/>
                </a:solidFill>
                <a:sym typeface="+mn-ea"/>
              </a:rPr>
              <a:t>8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月</a:t>
            </a:r>
            <a:r>
              <a:rPr lang="en-US" altLang="zh-CN" sz="3200" b="1" dirty="0">
                <a:solidFill>
                  <a:schemeClr val="accent4"/>
                </a:solidFill>
                <a:sym typeface="+mn-ea"/>
              </a:rPr>
              <a:t>30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日零时--20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21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年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12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月</a:t>
            </a:r>
            <a:r>
              <a:rPr lang="en-US" altLang="zh-CN" sz="3200" b="1" dirty="0">
                <a:solidFill>
                  <a:schemeClr val="accent4"/>
                </a:solidFill>
                <a:sym typeface="+mn-ea"/>
              </a:rPr>
              <a:t>31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日23时</a:t>
            </a:r>
            <a:endParaRPr sz="3200" b="1" dirty="0">
              <a:solidFill>
                <a:schemeClr val="accent4"/>
              </a:solidFill>
              <a:effectLst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  </a:t>
            </a:r>
            <a:r>
              <a:rPr lang="zh-CN" sz="3200" b="1" dirty="0">
                <a:solidFill>
                  <a:schemeClr val="accent4"/>
                </a:solidFill>
                <a:effectLst/>
                <a:sym typeface="+mn-ea"/>
              </a:rPr>
              <a:t>考试时间：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20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22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年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01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月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01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日零时--20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22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年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01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月</a:t>
            </a:r>
            <a:r>
              <a:rPr lang="en-US" altLang="zh-CN" sz="3200" b="1" dirty="0">
                <a:solidFill>
                  <a:schemeClr val="accent4"/>
                </a:solidFill>
                <a:effectLst/>
                <a:sym typeface="+mn-ea"/>
              </a:rPr>
              <a:t>07</a:t>
            </a:r>
            <a:r>
              <a:rPr sz="3200" b="1" dirty="0">
                <a:solidFill>
                  <a:schemeClr val="accent4"/>
                </a:solidFill>
                <a:effectLst/>
                <a:sym typeface="+mn-ea"/>
              </a:rPr>
              <a:t>日23时</a:t>
            </a:r>
            <a:endParaRPr lang="en-US" altLang="zh-CN" sz="3200" b="1" dirty="0">
              <a:solidFill>
                <a:schemeClr val="accent4"/>
              </a:solidFill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3200" b="1" dirty="0">
                <a:solidFill>
                  <a:schemeClr val="accent4"/>
                </a:solidFill>
                <a:sym typeface="+mn-ea"/>
              </a:rPr>
              <a:t>  考核成绩权重比例     视频：测验：考试</a:t>
            </a:r>
            <a:r>
              <a:rPr lang="en-US" altLang="zh-CN" sz="3200" b="1" dirty="0">
                <a:solidFill>
                  <a:schemeClr val="accent4"/>
                </a:solidFill>
                <a:sym typeface="+mn-ea"/>
              </a:rPr>
              <a:t>=18</a:t>
            </a:r>
            <a:r>
              <a:rPr lang="zh-CN" altLang="en-US" sz="3200" b="1" dirty="0">
                <a:solidFill>
                  <a:schemeClr val="accent4"/>
                </a:solidFill>
                <a:sym typeface="+mn-ea"/>
              </a:rPr>
              <a:t>：</a:t>
            </a:r>
            <a:r>
              <a:rPr lang="en-US" altLang="zh-CN" sz="3200" b="1" dirty="0">
                <a:solidFill>
                  <a:schemeClr val="accent4"/>
                </a:solidFill>
                <a:sym typeface="+mn-ea"/>
              </a:rPr>
              <a:t>41</a:t>
            </a:r>
            <a:r>
              <a:rPr lang="zh-CN" altLang="en-US" sz="3200" b="1" dirty="0">
                <a:solidFill>
                  <a:schemeClr val="accent4"/>
                </a:solidFill>
                <a:sym typeface="+mn-ea"/>
              </a:rPr>
              <a:t>：</a:t>
            </a:r>
            <a:r>
              <a:rPr lang="en-US" sz="3200" b="1" dirty="0">
                <a:solidFill>
                  <a:schemeClr val="accent4"/>
                </a:solidFill>
                <a:sym typeface="+mn-ea"/>
              </a:rPr>
              <a:t>41</a:t>
            </a:r>
            <a:endParaRPr lang="zh-CN" altLang="en-US" sz="3200" b="1" dirty="0">
              <a:solidFill>
                <a:schemeClr val="accent4"/>
              </a:solidFill>
            </a:endParaRPr>
          </a:p>
          <a:p>
            <a:pPr algn="l">
              <a:lnSpc>
                <a:spcPct val="200000"/>
              </a:lnSpc>
            </a:pPr>
            <a:endParaRPr lang="zh-CN" altLang="en-US" sz="3200" b="1" dirty="0">
              <a:solidFill>
                <a:schemeClr val="accent4"/>
              </a:solidFill>
            </a:endParaRPr>
          </a:p>
          <a:p>
            <a:pPr algn="l">
              <a:lnSpc>
                <a:spcPct val="200000"/>
              </a:lnSpc>
            </a:pPr>
            <a:endParaRPr lang="zh-CN" altLang="en-US" sz="3200" b="1" dirty="0">
              <a:solidFill>
                <a:schemeClr val="accent4"/>
              </a:solidFill>
            </a:endParaRPr>
          </a:p>
          <a:p>
            <a:pPr algn="l"/>
            <a:endParaRPr lang="zh-CN" altLang="en-US" sz="3200" b="1" dirty="0">
              <a:solidFill>
                <a:schemeClr val="accent4"/>
              </a:solidFill>
            </a:endParaRPr>
          </a:p>
          <a:p>
            <a:pPr algn="l"/>
            <a:endParaRPr lang="zh-CN" altLang="en-US" sz="3200" b="1" dirty="0">
              <a:solidFill>
                <a:schemeClr val="accent4"/>
              </a:solidFill>
            </a:endParaRPr>
          </a:p>
          <a:p>
            <a:pPr algn="l"/>
            <a:endParaRPr lang="zh-CN" altLang="en-US" sz="2800" dirty="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64ba3162-d9f6-4098-b449-c702a2de8984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06563"/>
    </a:accent1>
    <a:accent2>
      <a:srgbClr val="638F91"/>
    </a:accent2>
    <a:accent3>
      <a:srgbClr val="706563"/>
    </a:accent3>
    <a:accent4>
      <a:srgbClr val="638F91"/>
    </a:accent4>
    <a:accent5>
      <a:srgbClr val="706563"/>
    </a:accent5>
    <a:accent6>
      <a:srgbClr val="638F91"/>
    </a:accent6>
    <a:hlink>
      <a:srgbClr val="124668"/>
    </a:hlink>
    <a:folHlink>
      <a:srgbClr val="2B75B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06563"/>
    </a:accent1>
    <a:accent2>
      <a:srgbClr val="638F91"/>
    </a:accent2>
    <a:accent3>
      <a:srgbClr val="706563"/>
    </a:accent3>
    <a:accent4>
      <a:srgbClr val="638F91"/>
    </a:accent4>
    <a:accent5>
      <a:srgbClr val="706563"/>
    </a:accent5>
    <a:accent6>
      <a:srgbClr val="638F91"/>
    </a:accent6>
    <a:hlink>
      <a:srgbClr val="124668"/>
    </a:hlink>
    <a:folHlink>
      <a:srgbClr val="2B75B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06563"/>
    </a:accent1>
    <a:accent2>
      <a:srgbClr val="638F91"/>
    </a:accent2>
    <a:accent3>
      <a:srgbClr val="706563"/>
    </a:accent3>
    <a:accent4>
      <a:srgbClr val="638F91"/>
    </a:accent4>
    <a:accent5>
      <a:srgbClr val="706563"/>
    </a:accent5>
    <a:accent6>
      <a:srgbClr val="638F91"/>
    </a:accent6>
    <a:hlink>
      <a:srgbClr val="124668"/>
    </a:hlink>
    <a:folHlink>
      <a:srgbClr val="2B75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933</Words>
  <Application>Microsoft Office PowerPoint</Application>
  <PresentationFormat>宽屏</PresentationFormat>
  <Paragraphs>132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ＤＦ中太楷書体</vt:lpstr>
      <vt:lpstr>Giddyup Std</vt:lpstr>
      <vt:lpstr>等线</vt:lpstr>
      <vt:lpstr>等线 Light</vt:lpstr>
      <vt:lpstr>华文琥珀</vt:lpstr>
      <vt:lpstr>楷体</vt:lpstr>
      <vt:lpstr>宋体</vt:lpstr>
      <vt:lpstr>微软雅黑</vt:lpstr>
      <vt:lpstr>微软雅黑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新生必修四门尔雅课：</vt:lpstr>
      <vt:lpstr>PowerPoint 演示文稿</vt:lpstr>
      <vt:lpstr>PowerPoint 演示文稿</vt:lpstr>
      <vt:lpstr>本校网络/公网：遇到卡顿尝试切换网络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考试路径：  任务  作业/考试  考试 </vt:lpstr>
      <vt:lpstr>PowerPoint 演示文稿</vt:lpstr>
      <vt:lpstr>尔雅课程学习重要提示：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李阳阳</dc:creator>
  <cp:lastModifiedBy>杨 梦天</cp:lastModifiedBy>
  <cp:revision>155</cp:revision>
  <dcterms:created xsi:type="dcterms:W3CDTF">2016-11-24T06:03:00Z</dcterms:created>
  <dcterms:modified xsi:type="dcterms:W3CDTF">2021-08-25T08:24:27Z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